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media1.mp4" ContentType="video/unknown"/>
  <Override PartName="/ppt/notesSlides/notesSlide5.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media1.m4v" ContentType="video/unknown"/>
  <Override PartName="/ppt/media/media2.m4v" ContentType="video/unknown"/>
  <Override PartName="/ppt/media/media3.m4v" ContentType="video/unknown"/>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5.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jpeg" ContentType="image/jpeg"/>
  <Override PartName="/ppt/media/media4.m4v" ContentType="video/unknown"/>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 Id="rId3" Type="http://schemas.openxmlformats.org/officeDocument/2006/relationships/hyperlink" Target="https://en.wikipedia.org/wiki/Shrew" TargetMode="External"/><Relationship Id="rId4" Type="http://schemas.openxmlformats.org/officeDocument/2006/relationships/hyperlink" Target="https://ca.wikipedia.org/wiki/Musaranya" TargetMode="External"/><Relationship Id="rId5" Type="http://schemas.openxmlformats.org/officeDocument/2006/relationships/hyperlink" Target="https://ca.wikipedia.org/wiki/Elefant" TargetMode="External"/><Relationship Id="rId6" Type="http://schemas.openxmlformats.org/officeDocument/2006/relationships/hyperlink" Target="https://en.wikipedia.org/wiki/Blue_whale"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 Id="rId3" Type="http://schemas.openxmlformats.org/officeDocument/2006/relationships/hyperlink" Target="https://en.wikipedia.org/wiki/Allometry"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www.wired.com/2012/08/metabolic-scaling-of-social-insects/" TargetMode="External"/><Relationship Id="rId4" Type="http://schemas.openxmlformats.org/officeDocument/2006/relationships/hyperlink" Target="http://file.scirp.org/Html/11-8202208_35110.htm" TargetMode="External"/><Relationship Id="rId5" Type="http://schemas.openxmlformats.org/officeDocument/2006/relationships/hyperlink" Target="http://mohsbi4u-05-2013.wikispaces.com/UNIT+5" TargetMode="External"/><Relationship Id="rId6" Type="http://schemas.openxmlformats.org/officeDocument/2006/relationships/hyperlink" Target="https://www.youtube.com/watch?v=S6c0b2lThB8" TargetMode="External"/><Relationship Id="rId7" Type="http://schemas.openxmlformats.org/officeDocument/2006/relationships/hyperlink" Target="https://en.wikipedia.org/wiki/Logistic_function"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www.dailygalaxy.com/my_weblog/2009/09/is-there-a-moores-law-for-cities-worlds-leading-experts-say-yes.html" TargetMode="Externa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 Id="rId3" Type="http://schemas.openxmlformats.org/officeDocument/2006/relationships/hyperlink" Target="https://www.youtube.com/watch?v=RSg40Sf-84A" TargetMode="External"/><Relationship Id="rId4" Type="http://schemas.openxmlformats.org/officeDocument/2006/relationships/hyperlink" Target="http://www.nsf.gov/news/newsmedia/brain/index.html"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 Id="rId3" Type="http://schemas.openxmlformats.org/officeDocument/2006/relationships/hyperlink" Target="http://www.dailymail.co.uk/sciencetech/article-2014424/Twitter-Flickr-Infographic-shows-social-networking-break-district.html" TargetMode="Externa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 Id="rId3" Type="http://schemas.openxmlformats.org/officeDocument/2006/relationships/hyperlink" Target="http://bioinformatics.org/forums/forum.php?forum_id=1954" TargetMode="External"/><Relationship Id="rId4" Type="http://schemas.openxmlformats.org/officeDocument/2006/relationships/hyperlink" Target="http://www.nature.com/nsu/030623/030623-6.html" TargetMode="External"/><Relationship Id="rId5" Type="http://schemas.openxmlformats.org/officeDocument/2006/relationships/hyperlink" Target="http://arxiv.org/abs/cond-mat/0306511" TargetMode="Externa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 Id="rId3" Type="http://schemas.openxmlformats.org/officeDocument/2006/relationships/hyperlink" Target="https://en.wikipedia.org/wiki/Guido_van_Rossum" TargetMode="External"/><Relationship Id="rId4" Type="http://schemas.openxmlformats.org/officeDocument/2006/relationships/hyperlink" Target="https://en.wikipedia.org/wiki/Larry_Wall" TargetMode="External"/><Relationship Id="rId5" Type="http://schemas.openxmlformats.org/officeDocument/2006/relationships/hyperlink" Target="https://en.wikipedia.org/wiki/Yukihiro_Matsumoto"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s://en.wikipedia.org/wiki/Dunbar%27s_number" TargetMode="Externa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 Id="rId3" Type="http://schemas.openxmlformats.org/officeDocument/2006/relationships/hyperlink" Target="http://nautil.us/issue/29/scaling/will-the-earth-ever-fill-up" TargetMode="Externa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 Id="rId3" Type="http://schemas.openxmlformats.org/officeDocument/2006/relationships/hyperlink" Target="http://www.technologyreview.com/view/425733/paul-allen-the-singularity-isnt-near/" TargetMode="External"/><Relationship Id="rId4" Type="http://schemas.openxmlformats.org/officeDocument/2006/relationships/hyperlink" Target="http://www.ancient-origins.net/news-evolution-human-origins/unravelling-mystery-chaco-canyon-culture-collapse-001916" TargetMode="External"/><Relationship Id="rId5" Type="http://schemas.openxmlformats.org/officeDocument/2006/relationships/hyperlink" Target="http://www.pnas.org/content/104/17/7301.full.pdf" TargetMode="Externa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defRPr sz="1600"/>
            </a:pPr>
            <a:r>
              <a:t>Quins tipus d'organització social maximitza la creativitat i la capacitat d’innovació? </a:t>
            </a:r>
          </a:p>
          <a:p>
            <a:pPr>
              <a:defRPr sz="1600"/>
            </a:pPr>
          </a:p>
          <a:p>
            <a:pPr>
              <a:defRPr sz="1600"/>
            </a:pPr>
            <a:r>
              <a:t>En la resolució de problemes, la diversitat és una eina molt poderosa.   </a:t>
            </a:r>
          </a:p>
          <a:p>
            <a:pPr>
              <a:defRPr sz="1600"/>
            </a:pPr>
          </a:p>
          <a:p>
            <a:pPr>
              <a:defRPr sz="1600"/>
            </a:pPr>
            <a:r>
              <a:t>Per exemple, Steve Jobs i Steve Wozniak són caràcters molt diferents. La interacció d’aquestes personalitats complementaries van ser el motor per aconseguir l’èxit d’Apple (tanmateix, no sense friccions).  </a:t>
            </a:r>
          </a:p>
          <a:p>
            <a:pPr>
              <a:defRPr sz="1600"/>
            </a:pPr>
          </a:p>
          <a:p>
            <a:pPr>
              <a:defRPr sz="1600"/>
            </a:pPr>
            <a:r>
              <a:t>“Think Different” va ser l’eslogan d’una de les campanyes més famoses d’Apple. At Bletchley Park people worked together - not necessarily in peace and harmony either; some of these people had sharp edges.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lvl1pPr>
              <a:defRPr sz="1600"/>
            </a:lvl1pPr>
          </a:lstStyle>
          <a:p>
            <a:pPr/>
            <a:r>
              <a:t>Body Size: Linking Pattern and Process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defRPr sz="1500"/>
            </a:pPr>
            <a:r>
              <a:t>L'optimització de la xarxa podria ser una component important de l'escalabilitat dels organismes.</a:t>
            </a:r>
          </a:p>
          <a:p>
            <a:pPr>
              <a:defRPr sz="1500"/>
            </a:pPr>
          </a:p>
          <a:p>
            <a:pPr>
              <a:defRPr sz="1500"/>
            </a:pPr>
            <a:r>
              <a:t>Una de les propietats més espectaculars i generals és l</a:t>
            </a:r>
            <a:r>
              <a:rPr b="1"/>
              <a:t>'escalabilitat</a:t>
            </a:r>
            <a:r>
              <a:t> de la vida. És a dir,</a:t>
            </a:r>
            <a:r>
              <a:rPr b="1"/>
              <a:t> la capacitat de la vida per ajustar la seva mida en un marge molt ampli.</a:t>
            </a:r>
            <a:r>
              <a:t> Els mateixos principis, la mateixa dinàmica, i la mateixa organització funciona en tots els mamífers, inclosos nosaltres i això pot ampliar-se 100 milions de vegades.</a:t>
            </a:r>
          </a:p>
          <a:p>
            <a:pPr>
              <a:defRPr sz="1500"/>
            </a:pPr>
          </a:p>
          <a:p>
            <a:pPr>
              <a:defRPr sz="1500"/>
            </a:pPr>
            <a:r>
              <a:t>Aquesta propietat és una de les raons per les quals els éssers vius són tan robustos. </a:t>
            </a:r>
          </a:p>
          <a:p>
            <a:pPr>
              <a:defRPr sz="1500"/>
            </a:pPr>
          </a:p>
          <a:p>
            <a:pPr>
              <a:defRPr sz="1400"/>
            </a:pPr>
            <a:r>
              <a:rPr u="sng">
                <a:hlinkClick r:id="rId3" invalidUrl="" action="" tgtFrame="" tooltip="" history="1" highlightClick="0" endSnd="0"/>
              </a:rPr>
              <a:t>https://en.wikipedia.org/wiki/Shrew</a:t>
            </a:r>
          </a:p>
          <a:p>
            <a:pPr>
              <a:defRPr sz="1400"/>
            </a:pPr>
            <a:r>
              <a:rPr u="sng">
                <a:hlinkClick r:id="rId4" invalidUrl="" action="" tgtFrame="" tooltip="" history="1" highlightClick="0" endSnd="0"/>
              </a:rPr>
              <a:t>https://ca.wikipedia.org/wiki/Musaranya</a:t>
            </a:r>
          </a:p>
          <a:p>
            <a:pPr>
              <a:defRPr sz="1400"/>
            </a:pPr>
            <a:r>
              <a:rPr u="sng">
                <a:hlinkClick r:id="rId5" invalidUrl="" action="" tgtFrame="" tooltip="" history="1" highlightClick="0" endSnd="0"/>
              </a:rPr>
              <a:t>https://ca.wikipedia.org/wiki/Elefant</a:t>
            </a:r>
          </a:p>
          <a:p>
            <a:pPr>
              <a:defRPr sz="1400"/>
            </a:pPr>
            <a:r>
              <a:rPr u="sng">
                <a:hlinkClick r:id="rId6" invalidUrl="" action="" tgtFrame="" tooltip="" history="1" highlightClick="0" endSnd="0"/>
              </a:rPr>
              <a:t>https://en.wikipedia.org/wiki/Blue_whale</a:t>
            </a:r>
            <a: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defRPr sz="1600"/>
            </a:pPr>
            <a:r>
              <a:t>L'escalabilitat dels organismes es tradueix en una regularitat espectacular: la taxa metabòlica (el consum d'energia) augmenta amb la massa corporal seguint una precisa llei matemàtica. Tots els organismes coneguts, des del bacteri més petit fins a la balena blava segueixen la mateixa equació.</a:t>
            </a:r>
          </a:p>
          <a:p>
            <a:pPr>
              <a:defRPr sz="1600"/>
            </a:pPr>
          </a:p>
          <a:p>
            <a:pPr>
              <a:defRPr sz="1600"/>
            </a:pPr>
            <a:r>
              <a:t>L'exponent d'aquesta llei d'escala és menor que 1 indicant que hi ha una </a:t>
            </a:r>
            <a:r>
              <a:rPr b="1"/>
              <a:t>economia sistemàtica d'escala</a:t>
            </a:r>
            <a:r>
              <a:t>: com més gran, més eficiència i menor energia es consumeix per cada cèl·lula de l'organisme.</a:t>
            </a:r>
          </a:p>
          <a:p>
            <a:pPr>
              <a:defRPr sz="1600"/>
            </a:pPr>
          </a:p>
          <a:p>
            <a:pPr>
              <a:defRPr sz="1600"/>
            </a:pPr>
            <a:r>
              <a:t>Aquest és un dels pocs principis que tot ho abasta en la biologia. Però la </a:t>
            </a:r>
            <a:r>
              <a:rPr b="1"/>
              <a:t>universalitat d'aquesta llei és desconcertant</a:t>
            </a:r>
            <a:r>
              <a:t>. Per què tantes espècies, amb la seva varietat de plans corporals segueixen les mateixes regles?</a:t>
            </a:r>
          </a:p>
          <a:p>
            <a:pPr>
              <a:defRPr sz="1600"/>
            </a:pPr>
          </a:p>
          <a:p>
            <a:pPr>
              <a:defRPr sz="1600"/>
            </a:pPr>
            <a:r>
              <a:rPr u="sng">
                <a:hlinkClick r:id="rId3" invalidUrl="" action="" tgtFrame="" tooltip="" history="1" highlightClick="0" endSnd="0"/>
              </a:rPr>
              <a:t>https://en.wikipedia.org/wiki/Allometry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defRPr sz="1500"/>
            </a:pPr>
            <a:r>
              <a:t>La regularitat en el creixement biològic esta associada a la llei d'escala. Per exemple, molts organismes, des d'un cultiu de llevat fins a una colònia d'insectes, segueixen el mateix patró temporal de creixement. El creixement és molt ràpid al principi i després s'atura quan els recursos escassegen.</a:t>
            </a:r>
          </a:p>
          <a:p>
            <a:pPr>
              <a:defRPr sz="1500"/>
            </a:pPr>
          </a:p>
          <a:p>
            <a:pPr>
              <a:defRPr sz="1500"/>
            </a:pPr>
            <a:r>
              <a:t>Aquest patró és una de les raons de la </a:t>
            </a:r>
            <a:r>
              <a:rPr b="1"/>
              <a:t>robustesa dels sistemes biològics</a:t>
            </a:r>
            <a:r>
              <a:t>. És a dir, els </a:t>
            </a:r>
            <a:r>
              <a:rPr b="1"/>
              <a:t>organismes no superen els límits dels recursos disponibles</a:t>
            </a:r>
            <a:r>
              <a:t>. Fixeu-vos que això és radicalment diferent en el model actual econòmic i que es basa en creixement il·limitat. O això és el que creiem.</a:t>
            </a:r>
          </a:p>
          <a:p>
            <a:pPr>
              <a:defRPr sz="1100"/>
            </a:pPr>
          </a:p>
          <a:p>
            <a:pPr>
              <a:defRPr sz="1100"/>
            </a:pPr>
          </a:p>
          <a:p>
            <a:pPr>
              <a:defRPr sz="900"/>
            </a:pPr>
            <a:r>
              <a:rPr u="sng">
                <a:hlinkClick r:id="rId3" invalidUrl="" action="" tgtFrame="" tooltip="" history="1" highlightClick="0" endSnd="0"/>
              </a:rPr>
              <a:t>http://www.wired.com/2012/08/metabolic-scaling-of-social-insects/</a:t>
            </a:r>
          </a:p>
          <a:p>
            <a:pPr>
              <a:defRPr sz="900"/>
            </a:pPr>
            <a:r>
              <a:rPr u="sng">
                <a:hlinkClick r:id="rId4" invalidUrl="" action="" tgtFrame="" tooltip="" history="1" highlightClick="0" endSnd="0"/>
              </a:rPr>
              <a:t>http://file.scirp.org/Html/11-8202208_35110.htm</a:t>
            </a:r>
          </a:p>
          <a:p>
            <a:pPr>
              <a:defRPr sz="900"/>
            </a:pPr>
            <a:r>
              <a:rPr u="sng">
                <a:hlinkClick r:id="rId5" invalidUrl="" action="" tgtFrame="" tooltip="" history="1" highlightClick="0" endSnd="0"/>
              </a:rPr>
              <a:t>http://mohsbi4u-05-2013.wikispaces.com/UNIT+5</a:t>
            </a:r>
          </a:p>
          <a:p>
            <a:pPr>
              <a:defRPr sz="900"/>
            </a:pPr>
            <a:r>
              <a:rPr u="sng">
                <a:hlinkClick r:id="rId6" invalidUrl="" action="" tgtFrame="" tooltip="" history="1" highlightClick="0" endSnd="0"/>
              </a:rPr>
              <a:t>https://www.youtube.com/watch?v=S6c0b2lThB8</a:t>
            </a:r>
          </a:p>
          <a:p>
            <a:pPr>
              <a:defRPr sz="900"/>
            </a:pPr>
            <a:r>
              <a:rPr u="sng">
                <a:hlinkClick r:id="rId7" invalidUrl="" action="" tgtFrame="" tooltip="" history="1" highlightClick="0" endSnd="0"/>
              </a:rPr>
              <a:t>https://en.wikipedia.org/wiki/Logistic_function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defRPr sz="1500"/>
            </a:pPr>
            <a:r>
              <a:t>I no obstant això les ciutats també poden escalar com els organismes. En efecte, la infraestructura i l'ús de l'energia de les ciutats pot escalar de forma eficient. Per exemple, les ciutats més grans tenen menys estacions per "càpita", menor nombre de canonades del gas per "càpita" i menor nombre de quilòmetres de carreteres per "càpita".</a:t>
            </a:r>
          </a:p>
          <a:p>
            <a:pPr>
              <a:defRPr sz="1500"/>
            </a:pPr>
          </a:p>
          <a:p>
            <a:pPr>
              <a:defRPr sz="1500"/>
            </a:pPr>
            <a:r>
              <a:rPr u="sng">
                <a:hlinkClick r:id="rId3" invalidUrl="" action="" tgtFrame="" tooltip="" history="1" highlightClick="0" endSnd="0"/>
              </a:rPr>
              <a:t>http://www.dailygalaxy.com/my_weblog/2009/09/is-there-a-moores-law-for-cities-worlds-leading-experts-say-yes.html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defRPr sz="1600"/>
            </a:pPr>
            <a:r>
              <a:t>L'origen d'aquesta regularitat extraordinària es troba en l'organització interna dels organismes.</a:t>
            </a:r>
          </a:p>
          <a:p>
            <a:pPr>
              <a:defRPr sz="1600"/>
            </a:pPr>
          </a:p>
          <a:p>
            <a:pPr>
              <a:defRPr sz="1600"/>
            </a:pPr>
            <a:r>
              <a:t>Disposem d'una teoria matemàtica precisa per explicar l'economia d'escala de la vida. La raó de tot això són les xarxes. Tot en la vida està controlada per les xarxes; des de les xarxes intercel·lulars a les multicel·lulars, fins a arribar al nivell dels ecosistemes.</a:t>
            </a:r>
          </a:p>
          <a:p>
            <a:pPr>
              <a:defRPr sz="1600"/>
            </a:pPr>
          </a:p>
          <a:p>
            <a:pPr>
              <a:defRPr sz="1600"/>
            </a:pPr>
            <a:r>
              <a:t>Les xarxes que transporten els fluids que mantenen amb vida els organismes es componen de parts petites que són rèpliques de la totalitat. La seva arquitectura fractal és escalable i permet distribuir eficientment l'energia per tot l'organisme independentment de la seva grandària.</a:t>
            </a:r>
          </a:p>
          <a:p>
            <a:pPr>
              <a:defRPr sz="1600"/>
            </a:pPr>
          </a:p>
          <a:p>
            <a:pPr defTabSz="584200">
              <a:lnSpc>
                <a:spcPct val="100000"/>
              </a:lnSpc>
              <a:defRPr sz="1200">
                <a:latin typeface="Lucida Grande"/>
                <a:ea typeface="Lucida Grande"/>
                <a:cs typeface="Lucida Grande"/>
                <a:sym typeface="Lucida Grande"/>
              </a:defRPr>
            </a:pPr>
          </a:p>
          <a:p>
            <a:pPr defTabSz="584200">
              <a:lnSpc>
                <a:spcPct val="100000"/>
              </a:lnSpc>
              <a:defRPr sz="1200">
                <a:latin typeface="Lucida Grande"/>
                <a:ea typeface="Lucida Grande"/>
                <a:cs typeface="Lucida Grande"/>
                <a:sym typeface="Lucida Grande"/>
              </a:defRPr>
            </a:pPr>
            <a:r>
              <a:rPr u="sng">
                <a:hlinkClick r:id="rId3" invalidUrl="" action="" tgtFrame="" tooltip="" history="1" highlightClick="0" endSnd="0"/>
              </a:rPr>
              <a:t>https://www.youtube.com/watch?v=RSg40Sf-84A</a:t>
            </a:r>
          </a:p>
          <a:p>
            <a:pPr defTabSz="584200">
              <a:lnSpc>
                <a:spcPct val="100000"/>
              </a:lnSpc>
              <a:defRPr sz="1200">
                <a:latin typeface="Lucida Grande"/>
                <a:ea typeface="Lucida Grande"/>
                <a:cs typeface="Lucida Grande"/>
                <a:sym typeface="Lucida Grande"/>
              </a:defRPr>
            </a:pPr>
            <a:r>
              <a:rPr u="sng">
                <a:hlinkClick r:id="rId4" invalidUrl="" action="" tgtFrame="" tooltip="" history="1" highlightClick="0" endSnd="0"/>
              </a:rPr>
              <a:t>http://www.nsf.gov/news/newsmedia/brain/index.html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lvl1pPr>
              <a:defRPr sz="1600"/>
            </a:lvl1pPr>
          </a:lstStyle>
          <a:p>
            <a:pPr/>
            <a:r>
              <a:t>D'altra banda, la productivitat i la innovació segueixen un patró molt diferent (Rendiments creixents d'escala). Per exemple, el nombre de patents creix molt ràpidament amb la mida de la ciutat amb un exponent entre 1.15 - 1.20. És a dir, si doblem la població, obtenim de mitjana un increment del 15% en salaris, riquesa, innovació i fins i tot els efectes negatius perquè el nombre de crims i el grau de desigualtat entre els ciutadans també augmenten de forma super-lineal.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defRPr sz="1500"/>
            </a:pPr>
            <a:r>
              <a:t>Creiem que aquest scaling superlineal correspon amb un major grau d'interacció social en l'entorn urbà. Una ciutat és una concentració de persones en un espai reduït i això permet interaccions més freqüents i així accelerar el ritme de la innovació.</a:t>
            </a:r>
          </a:p>
          <a:p>
            <a:pPr>
              <a:defRPr sz="1500"/>
            </a:pPr>
          </a:p>
          <a:p>
            <a:pPr>
              <a:defRPr sz="1500"/>
            </a:pPr>
            <a:r>
              <a:rPr u="sng">
                <a:hlinkClick r:id="rId3" invalidUrl="" action="" tgtFrame="" tooltip="" history="1" highlightClick="0" endSnd="0"/>
              </a:rPr>
              <a:t>http://www.dailymail.co.uk/sciencetech/article-2014424/Twitter-Flickr-Infographic-shows-social-networking-break-district.html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1500"/>
            </a:pPr>
            <a:r>
              <a:t>Dennis MacAlistair Ritchie created the C programming language, and with long-time colleague Ken Thompson, the Unix Operating System. </a:t>
            </a:r>
          </a:p>
          <a:p>
            <a:pPr>
              <a:defRPr sz="1500"/>
            </a:pPr>
          </a:p>
          <a:p>
            <a:pPr>
              <a:defRPr sz="1500"/>
            </a:pPr>
            <a:r>
              <a:t>“Closed Source vs Open Source in a Model of Software Bug Dynamics”</a:t>
            </a:r>
          </a:p>
          <a:p>
            <a:pPr>
              <a:defRPr sz="1500"/>
            </a:pPr>
            <a:r>
              <a:t>D. Challet, Y.L. Du, Cond-mat/0306511 (2003)</a:t>
            </a:r>
          </a:p>
          <a:p>
            <a:pPr>
              <a:defRPr sz="1500"/>
            </a:pPr>
          </a:p>
          <a:p>
            <a:pPr defTabSz="914400">
              <a:lnSpc>
                <a:spcPct val="100000"/>
              </a:lnSpc>
              <a:spcBef>
                <a:spcPts val="400"/>
              </a:spcBef>
              <a:defRPr b="1" sz="1200">
                <a:latin typeface="Arial"/>
                <a:ea typeface="Arial"/>
                <a:cs typeface="Arial"/>
                <a:sym typeface="Arial"/>
              </a:defRPr>
            </a:pPr>
            <a:r>
              <a:t>Summary:</a:t>
            </a:r>
            <a:r>
              <a:rPr b="0" u="sng">
                <a:solidFill>
                  <a:srgbClr val="CCCCFF"/>
                </a:solidFill>
                <a:uFill>
                  <a:solidFill>
                    <a:srgbClr val="CCCCFF"/>
                  </a:solidFill>
                </a:uFill>
                <a:hlinkClick r:id="rId3" invalidUrl="" action="" tgtFrame="" tooltip="" history="1" highlightClick="0" endSnd="0"/>
              </a:rPr>
              <a:t>Nature: Openness makes software better sooner</a:t>
            </a:r>
            <a:r>
              <a:rPr b="0"/>
              <a:t> </a:t>
            </a:r>
            <a:br>
              <a:rPr b="0"/>
            </a:br>
            <a:r>
              <a:rPr b="0"/>
              <a:t>An article by Philip Ball: </a:t>
            </a:r>
            <a:br>
              <a:rPr b="0"/>
            </a:br>
            <a:br>
              <a:rPr b="0"/>
            </a:br>
            <a:r>
              <a:rPr b="0"/>
              <a:t>``Computer software develops more effectively when its code is freely accessible to all, UK researchers have calculated. </a:t>
            </a:r>
            <a:br>
              <a:rPr b="0"/>
            </a:br>
            <a:br>
              <a:rPr b="0"/>
            </a:br>
            <a:r>
              <a:rPr b="0"/>
              <a:t>``This will come as no surprise to the legions of supporters of open-access software, such as the operating systems and tools the Linux and Apache projects distribute. To them, the superiority of freely available code is an article of faith - as much an ideological position as a technological decision. </a:t>
            </a:r>
            <a:br>
              <a:rPr b="0"/>
            </a:br>
            <a:br>
              <a:rPr b="0"/>
            </a:br>
            <a:r>
              <a:rPr b="0"/>
              <a:t>``The theoretical model of software debugging devised by Damien Challet and Yann Le Du of the University of Oxford has some sobering messages for companies who prefer to keep their software proprietary. 'Closed-source' software, finessed by staff hired to work on information that users send in, requires higher-quality programmers and more users to attain the same level of perfection as open-source software in a comparable time. </a:t>
            </a:r>
            <a:br>
              <a:rPr b="0"/>
            </a:br>
            <a:br>
              <a:rPr b="0"/>
            </a:br>
            <a:r>
              <a:rPr b="0"/>
              <a:t>``In other words, for a given set of users finding and reporting bugs, and programmers correcting them, open-source software will always be debugged faster than closed-source software, the researchers reckon." </a:t>
            </a:r>
            <a:br>
              <a:rPr b="0"/>
            </a:br>
            <a:br>
              <a:rPr b="0"/>
            </a:br>
            <a:r>
              <a:rPr b="0"/>
              <a:t>Full article: </a:t>
            </a:r>
            <a:br>
              <a:rPr b="0"/>
            </a:br>
            <a:r>
              <a:rPr b="0" u="sng">
                <a:solidFill>
                  <a:srgbClr val="CCCCFF"/>
                </a:solidFill>
                <a:uFill>
                  <a:solidFill>
                    <a:srgbClr val="CCCCFF"/>
                  </a:solidFill>
                </a:uFill>
                <a:hlinkClick r:id="rId4" invalidUrl="" action="" tgtFrame="" tooltip="" history="1" highlightClick="0" endSnd="0"/>
              </a:rPr>
              <a:t>http://www.nature.com/nsu/030623/030623-6.ht</a:t>
            </a:r>
            <a:br/>
            <a:r>
              <a:rPr b="0" u="sng">
                <a:solidFill>
                  <a:srgbClr val="CCCCFF"/>
                </a:solidFill>
                <a:uFill>
                  <a:solidFill>
                    <a:srgbClr val="CCCCFF"/>
                  </a:solidFill>
                </a:uFill>
                <a:hlinkClick r:id="rId4" invalidUrl="" action="" tgtFrame="" tooltip="" history="1" highlightClick="0" endSnd="0"/>
              </a:rPr>
              <a:t>ml</a:t>
            </a:r>
            <a:r>
              <a:rPr b="0"/>
              <a:t> </a:t>
            </a:r>
            <a:br>
              <a:rPr b="0"/>
            </a:br>
            <a:br>
              <a:rPr b="0"/>
            </a:br>
            <a:r>
              <a:rPr b="0"/>
              <a:t>Challet, D. &amp; Du, Y. L. Closed source versus open source in a model of software bug dynamics: </a:t>
            </a:r>
            <a:br>
              <a:rPr b="0"/>
            </a:br>
            <a:r>
              <a:rPr b="0" u="sng">
                <a:solidFill>
                  <a:srgbClr val="CCCCFF"/>
                </a:solidFill>
                <a:uFill>
                  <a:solidFill>
                    <a:srgbClr val="CCCCFF"/>
                  </a:solidFill>
                </a:uFill>
                <a:hlinkClick r:id="rId5" invalidUrl="" action="" tgtFrame="" tooltip="" history="1" highlightClick="0" endSnd="0"/>
              </a:rPr>
              <a:t>http://arxiv.org/abs/cond-mat/0306511</a:t>
            </a:r>
            <a:r>
              <a:rPr b="0"/>
              <a:t> </a:t>
            </a:r>
            <a:br>
              <a:rPr b="0"/>
            </a:br>
          </a:p>
          <a:p>
            <a:pPr defTabSz="914400">
              <a:lnSpc>
                <a:spcPct val="100000"/>
              </a:lnSpc>
              <a:spcBef>
                <a:spcPts val="400"/>
              </a:spcBef>
              <a:defRPr sz="1200">
                <a:latin typeface="Times New Roman"/>
                <a:ea typeface="Times New Roman"/>
                <a:cs typeface="Times New Roman"/>
                <a:sym typeface="Times New Roman"/>
              </a:defRPr>
            </a:pPr>
            <a:r>
              <a:t>----</a:t>
            </a:r>
          </a:p>
          <a:p>
            <a:pPr defTabSz="914400">
              <a:lnSpc>
                <a:spcPct val="100000"/>
              </a:lnSpc>
              <a:spcBef>
                <a:spcPts val="400"/>
              </a:spcBef>
              <a:defRPr sz="1200">
                <a:latin typeface="Arial Unicode MS"/>
                <a:ea typeface="Arial Unicode MS"/>
                <a:cs typeface="Arial Unicode MS"/>
                <a:sym typeface="Arial Unicode MS"/>
              </a:defRPr>
            </a:pPr>
            <a:r>
              <a:t>Openness Makes Software Better Sooner Sharing code for computer software is best way to rid it of bugs. PHILIP BALL 25 June 2003 Computer software develops more effectively when its code is freely accessible to all, UK researchers have calculated. This will come as no surprise to the legions of supporters of open-access software, such as the operating systems and tools the Linux and Apache projects distribute. To them, the superiority of freely available code is an article of faith - as much an ideological position as a technological decision. The theoretical model of software debugging devised by Damien Challet and Yann Le Du of the University of Oxford has some sobering messages for companies who prefer to keep their software proprietary1. 'Closed-source' software, finessed by staff hired to work on information that users send in, requires higher-quality programmers and more users to attain the same level of perfection as open-source software in a comparable time. In other words, for a given set of users finding and reporting bugs, and programmers correcting them, open-source software will always be debugged faster than closed-source software, the researchers reckon. This isn't obvious. If you have the same number and quality of programmers you might expect the time it takes to fix faults to be the same regardless of whether source code is open or closed. But for free-access data, the flow of information between programmers and users is better. Moreover, Challet and Le Du point out that an open-source approach allows software to be made bug-free even when there is always a chance that any one programmer will fail to resolve a bug that he or she is presented with. Open and shut case Open-access software arose in the early 1990s, during the infancy of the Internet and the World-Wide Web. It challenged the design philosophy behind almost all complex engineering systems. Previously, explains programmer Eric Raymond, "I believed that the most important software needed to be built like cathedrals, carefully crafted by individual wizards or small bands of mages working in splendid isolation." Many software companies - most famously Microsoft - employ a group of expert programmers to devise their products, which they revise and improve periodically in response to feedback and complaints. Each update is presented to users as a black box. But the most popular operating system for early personal computers, called Unix and developed at AT&amp;T Bell Laboratories, was not like this. It was distributed for a nominal fee to users, who were free to modify and rewrite the code. In 1991, Linus Torvalds, then a student at the University of Helsinki in Finland, began to develop an operating system called Linux - now used by an estimated 18 million people worldwide. Anyone can tinker with Linux code. The Apache Software Foundation supports other open-access software projects. The idea is that with so many people spotting and eliminating glitches, they get sorted out much more quickly. Raymond likens this philosophy to a bazaar, rather than a cathedral2. In Challet and Du's model, users update their software once programmers have fixed the bugs they reported. For open-source software, this feedback and updating happens continuously. For closed sources, a new version is available only after discrete periods of time, during which private programmers work to fix the last batch of faults. The researchers calculate that closed-source debugging is relatively slow because the rate of reporting falls quickly after the release of each updated version, leaving the programmers to find remaining problems with little input. The longer the gap between updates, the more slowly bugs get fixed. References Challet, D. &amp; Du, Y. L. Closed source versus open source in a model of software bug dynamics. Preprint , (2003).|Article| Raymond, E. S.The Cathedral and the Bazaar published online, url: www.catb.org/~esr/writings/cathedral-bazaar/ |Article|</a:t>
            </a:r>
          </a:p>
          <a:p>
            <a:pPr>
              <a:defRPr sz="1500"/>
            </a:pPr>
          </a:p>
          <a:p>
            <a:pPr>
              <a:defRPr sz="1500"/>
            </a:pPr>
            <a:r>
              <a:t> </a:t>
            </a:r>
          </a:p>
          <a:p>
            <a:pPr>
              <a:defRPr sz="1500"/>
            </a:pPr>
          </a:p>
          <a:p>
            <a:pPr>
              <a:defRPr sz="1500"/>
            </a:pPr>
            <a:r>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defRPr sz="1400"/>
            </a:pPr>
          </a:p>
          <a:p>
            <a:pPr>
              <a:defRPr sz="1400"/>
            </a:pPr>
          </a:p>
          <a:p>
            <a:pPr>
              <a:defRPr sz="1400"/>
            </a:pPr>
            <a:r>
              <a:t>Limitations</a:t>
            </a:r>
          </a:p>
          <a:p>
            <a:pPr marL="264694" indent="-264694">
              <a:buSzPct val="75000"/>
              <a:buChar char="-"/>
              <a:defRPr sz="1400"/>
            </a:pPr>
            <a:r>
              <a:t>Pareto optimality</a:t>
            </a:r>
          </a:p>
          <a:p>
            <a:pPr marL="264694" indent="-264694">
              <a:buSzPct val="75000"/>
              <a:buChar char="-"/>
              <a:defRPr sz="1400"/>
            </a:pPr>
            <a:r>
              <a:t>Rich-club architecture in OSS</a:t>
            </a:r>
          </a:p>
          <a:p>
            <a:pPr>
              <a:defRPr sz="1400"/>
            </a:pPr>
          </a:p>
          <a:p>
            <a:pPr>
              <a:defRPr sz="1400"/>
            </a:pPr>
            <a:r>
              <a:t>A Benevolent Dictator for Life (BDFL) oversees the development process, making decisions where necessary.  </a:t>
            </a:r>
          </a:p>
          <a:p>
            <a:pPr marL="264694" indent="-264694">
              <a:buSzPct val="75000"/>
              <a:buChar char="-"/>
              <a:defRPr sz="1400"/>
            </a:pPr>
            <a:r>
              <a:rPr u="sng">
                <a:hlinkClick r:id="rId3" invalidUrl="" action="" tgtFrame="" tooltip="" history="1" highlightClick="0" endSnd="0"/>
              </a:rPr>
              <a:t>https://en.wikipedia.org/wiki/Guido_van_Rossum</a:t>
            </a:r>
          </a:p>
          <a:p>
            <a:pPr marL="264694" indent="-264694">
              <a:buSzPct val="75000"/>
              <a:buChar char="-"/>
              <a:defRPr sz="1400"/>
            </a:pPr>
            <a:r>
              <a:t>Linus Torvalds</a:t>
            </a:r>
          </a:p>
          <a:p>
            <a:pPr marL="264694" indent="-264694">
              <a:buSzPct val="75000"/>
              <a:buChar char="-"/>
              <a:defRPr sz="1400"/>
            </a:pPr>
            <a:r>
              <a:rPr u="sng">
                <a:hlinkClick r:id="rId4" invalidUrl="" action="" tgtFrame="" tooltip="" history="1" highlightClick="0" endSnd="0"/>
              </a:rPr>
              <a:t>https://en.wikipedia.org/wiki/Larry_Wall</a:t>
            </a:r>
          </a:p>
          <a:p>
            <a:pPr marL="264694" indent="-264694">
              <a:buSzPct val="75000"/>
              <a:buChar char="-"/>
              <a:defRPr sz="1400"/>
            </a:pPr>
            <a:r>
              <a:rPr u="sng">
                <a:hlinkClick r:id="rId5" invalidUrl="" action="" tgtFrame="" tooltip="" history="1" highlightClick="0" endSnd="0"/>
              </a:rPr>
              <a:t>https://en.wikipedia.org/wiki/Yukihiro_Matsumoto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defRPr b="1" sz="1500"/>
            </a:pPr>
            <a:r>
              <a:t>Com es pot organitzar un grup social per obtenir el màxim rendiment?</a:t>
            </a:r>
          </a:p>
          <a:p>
            <a:pPr>
              <a:defRPr sz="1500"/>
            </a:pPr>
          </a:p>
          <a:p>
            <a:pPr>
              <a:defRPr sz="1500"/>
            </a:pPr>
            <a:r>
              <a:t>Aquesta és una pregunta oberta. Es més que probable que les xarxes socials estiguin sotmeses a restriccions. Algunes son conegudes i altres no tant. </a:t>
            </a:r>
          </a:p>
          <a:p>
            <a:pPr>
              <a:defRPr sz="1500"/>
            </a:pPr>
          </a:p>
          <a:p>
            <a:pPr>
              <a:defRPr sz="1500"/>
            </a:pPr>
            <a:r>
              <a:t>1. Per exemple, el nombre de Dunbar és la quantitat d’interaccions fortes que pot mantenir una persona, que és aproximadament 150 </a:t>
            </a:r>
            <a:r>
              <a:rPr i="1"/>
              <a:t>de mitjana</a:t>
            </a:r>
            <a:r>
              <a:t>. Robin Dunbar va relacionar aquesta limitació amb la mida del neocortex.  Tanmateix,  altres investigadors han criticat aquest nombre (p.ex: insectes socials amb un cervell molt reduït, com les vespes, poden interaccionar amb 80 individus diferents).</a:t>
            </a:r>
          </a:p>
          <a:p>
            <a:pPr>
              <a:defRPr sz="1500"/>
            </a:pPr>
          </a:p>
          <a:p>
            <a:pPr>
              <a:defRPr sz="1500"/>
            </a:pPr>
            <a:r>
              <a:t>2. Imitation </a:t>
            </a:r>
          </a:p>
          <a:p>
            <a:pPr>
              <a:defRPr sz="1500"/>
            </a:pPr>
          </a:p>
          <a:p>
            <a:pPr>
              <a:defRPr sz="1500"/>
            </a:pPr>
            <a:r>
              <a:rPr u="sng">
                <a:hlinkClick r:id="rId3" invalidUrl="" action="" tgtFrame="" tooltip="" history="1" highlightClick="0" endSnd="0"/>
              </a:rPr>
              <a:t>https://en.wikipedia.org/wiki/Dunbar%27s_number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600"/>
            </a:pPr>
            <a:r>
              <a:t>EXPONENTIAL GROWTH OF TECHNOLOGY: CAN WE ESCAPE BIOLOGICAL BOUNDS? </a:t>
            </a:r>
          </a:p>
          <a:p>
            <a:pPr marL="192505" indent="-192505">
              <a:buSzPct val="75000"/>
              <a:buChar char="-"/>
              <a:defRPr sz="1600"/>
            </a:pPr>
            <a:r>
              <a:t>Moore’s law: hardware seems to be always improving at a roughly exponential rates because of key advances like integrated circuits.  </a:t>
            </a:r>
          </a:p>
          <a:p>
            <a:pPr>
              <a:defRPr sz="1600"/>
            </a:pPr>
          </a:p>
          <a:p>
            <a:pPr marL="192505" indent="-192505">
              <a:buSzPct val="75000"/>
              <a:buChar char="-"/>
              <a:defRPr sz="1600"/>
            </a:pPr>
            <a:r>
              <a:t>Exponential growth is the main driver of software complexity. This has created new opportunities but also new difficult problems.</a:t>
            </a:r>
          </a:p>
          <a:p>
            <a:pPr>
              <a:defRPr sz="1600"/>
            </a:pPr>
          </a:p>
          <a:p>
            <a:pPr marL="192505" indent="-192505">
              <a:buSzPct val="75000"/>
              <a:buChar char="-"/>
              <a:defRPr sz="1600"/>
            </a:pPr>
            <a:r>
              <a:t>With technology, it seems, humans have created an “organism” operating beyond the bound of biology.</a:t>
            </a:r>
          </a:p>
          <a:p>
            <a:pPr>
              <a:defRPr sz="1600"/>
            </a:pPr>
          </a:p>
          <a:p>
            <a:pPr>
              <a:defRPr b="1" sz="1600"/>
            </a:pPr>
            <a:r>
              <a:t>Refs</a:t>
            </a:r>
          </a:p>
          <a:p>
            <a:pPr>
              <a:defRPr sz="1600"/>
            </a:pPr>
            <a:r>
              <a:t>Is there a “Moore’s law” for cities.</a:t>
            </a:r>
          </a:p>
          <a:p>
            <a:pPr>
              <a:defRPr sz="1600"/>
            </a:pPr>
          </a:p>
          <a:p>
            <a:pPr>
              <a:defRPr sz="1600"/>
            </a:pPr>
            <a:r>
              <a:rPr u="sng">
                <a:hlinkClick r:id="rId3" invalidUrl="" action="" tgtFrame="" tooltip="" history="1" highlightClick="0" endSnd="0"/>
              </a:rPr>
              <a:t>http://nautil.us/issue/29/scaling/will-the-earth-ever-fill-up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defRPr sz="1800"/>
            </a:pPr>
            <a:r>
              <a:t>Superlinear scaling (15% rule) implies that we have to innovate faster and faster to avoid collapse.</a:t>
            </a:r>
          </a:p>
          <a:p>
            <a:pPr>
              <a:defRPr sz="1800"/>
            </a:pPr>
          </a:p>
          <a:p>
            <a:pPr>
              <a:defRPr sz="1600"/>
            </a:pPr>
            <a:r>
              <a:rPr u="sng">
                <a:hlinkClick r:id="rId3" invalidUrl="" action="" tgtFrame="" tooltip="" history="1" highlightClick="0" endSnd="0"/>
              </a:rPr>
              <a:t>http://www.technologyreview.com/view/425733/paul-allen-the-singularity-isnt-near/</a:t>
            </a:r>
          </a:p>
          <a:p>
            <a:pPr>
              <a:defRPr sz="1600"/>
            </a:pPr>
            <a:r>
              <a:rPr u="sng">
                <a:hlinkClick r:id="rId4" invalidUrl="" action="" tgtFrame="" tooltip="" history="1" highlightClick="0" endSnd="0"/>
              </a:rPr>
              <a:t>http://www.ancient-origins.net/news-evolution-human-origins/unravelling-mystery-chaco-canyon-culture-collapse-001916</a:t>
            </a:r>
          </a:p>
          <a:p>
            <a:pPr>
              <a:defRPr sz="1600"/>
            </a:pPr>
            <a:r>
              <a:rPr u="sng">
                <a:hlinkClick r:id="rId5" invalidUrl="" action="" tgtFrame="" tooltip="" history="1" highlightClick="0" endSnd="0"/>
              </a:rPr>
              <a:t>http://www.pnas.org/content/104/17/7301.full.pdf</a:t>
            </a:r>
          </a:p>
          <a:p>
            <a:pPr>
              <a:defRPr sz="1600"/>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defRPr sz="2000"/>
            </a:pPr>
            <a:r>
              <a:t>We do not fully understand the causes of successful collective performance. </a:t>
            </a:r>
          </a:p>
          <a:p>
            <a:pPr>
              <a:defRPr sz="2000"/>
            </a:pPr>
          </a:p>
          <a:p>
            <a:pPr>
              <a:defRPr sz="2000"/>
            </a:pPr>
            <a:r>
              <a:t>We have started to build a theory of optimal networks. </a:t>
            </a:r>
          </a:p>
          <a:p>
            <a:pPr>
              <a:defRPr sz="2000"/>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defRPr sz="1400"/>
            </a:pPr>
            <a:r>
              <a:rPr b="1"/>
              <a:t>Moltes xarxes estan dissenyades per assolir objectius específics</a:t>
            </a:r>
            <a:r>
              <a:t>, com ara el lliurament de correu o paquets a tot el país o el transport aeri de passatgers.  L'estructura de la xarxa té una gran influencia en el rendiment del sistema.</a:t>
            </a:r>
          </a:p>
          <a:p>
            <a:pPr>
              <a:defRPr sz="1400"/>
            </a:pPr>
          </a:p>
          <a:p>
            <a:pPr>
              <a:defRPr sz="1400"/>
            </a:pPr>
            <a:r>
              <a:t>Per exemple, el problema del viatjant de comerç és un exemple clàssic d’optimització. Es tracta de calcular les trajectòries més curtes que passen un sol cop per una ciutat. Aquest -és un exemple d'optimització global, és a dir, volem trobar aquella solució òptima (e.g, el camí de distància mínima) escollida entre totes les possibles.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defRPr sz="1300"/>
            </a:pPr>
            <a:r>
              <a:t>Per altra banda,</a:t>
            </a:r>
            <a:r>
              <a:rPr b="1"/>
              <a:t> les tècniques d'optimització local troben un òptim local arbitrari</a:t>
            </a:r>
            <a:r>
              <a:t>, no necessàriament el mínim global.</a:t>
            </a:r>
          </a:p>
          <a:p>
            <a:pPr>
              <a:defRPr sz="1300"/>
            </a:pPr>
          </a:p>
          <a:p>
            <a:pPr>
              <a:defRPr sz="1300"/>
            </a:pPr>
            <a:r>
              <a:t>El comportament d'un algorisme local es pot entendre des d'un punt de vista físic. És a dir, l'algorisme tendeix cap a l'estat més proper de menor energia (i no necessàriament el mínim global). En els circuits elèctrics, per exemple, el corrent sempre segueix totes les rutes disponibles, però en altres casos el </a:t>
            </a:r>
            <a:r>
              <a:rPr b="1"/>
              <a:t>"camí de la menor resistència</a:t>
            </a:r>
            <a:r>
              <a:t>" es portarà la major part del corrent.</a:t>
            </a:r>
          </a:p>
          <a:p>
            <a:pPr>
              <a:defRPr sz="1300"/>
            </a:pPr>
          </a:p>
          <a:p>
            <a:pPr>
              <a:defRPr sz="1300"/>
            </a:pPr>
            <a:r>
              <a:t>Generalitzacions d'aquesta idea, com </a:t>
            </a:r>
            <a:r>
              <a:rPr b="1"/>
              <a:t>el principi del mínim esforç</a:t>
            </a:r>
            <a:r>
              <a:t>, abasten des de la biologia evolutiva fins als nostres estudiants. La idea és que els animals, les persones, i fins i tot les màquines ben dissenyades, trien de forma natural el camí de menor resistència o esforç.</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marL="269240" marR="40639" indent="-228600" defTabSz="914400">
              <a:lnSpc>
                <a:spcPct val="100000"/>
              </a:lnSpc>
              <a:spcBef>
                <a:spcPts val="400"/>
              </a:spcBef>
              <a:buClr>
                <a:srgbClr val="000000"/>
              </a:buClr>
              <a:buFont typeface="Times New Roman"/>
              <a:defRPr sz="1200">
                <a:uFill>
                  <a:solidFill>
                    <a:srgbClr val="000000"/>
                  </a:solidFill>
                </a:uFill>
                <a:latin typeface="Times New Roman"/>
                <a:ea typeface="Times New Roman"/>
                <a:cs typeface="Times New Roman"/>
                <a:sym typeface="Times New Roman"/>
              </a:defRPr>
            </a:pPr>
            <a:r>
              <a:t>Optimalitat de l’evolució natural. Exemples: ull humà. Comparativa del disseny artificial i l’evolució natural. </a:t>
            </a:r>
          </a:p>
          <a:p>
            <a:pPr marL="269240" marR="40639" indent="-228600" defTabSz="914400">
              <a:lnSpc>
                <a:spcPct val="100000"/>
              </a:lnSpc>
              <a:spcBef>
                <a:spcPts val="400"/>
              </a:spcBef>
              <a:buClr>
                <a:srgbClr val="000000"/>
              </a:buClr>
              <a:buSzPct val="100000"/>
              <a:buFont typeface="Times New Roman"/>
              <a:buChar char="•"/>
              <a:defRPr sz="1600">
                <a:latin typeface="Lucida Grande"/>
                <a:ea typeface="Lucida Grande"/>
                <a:cs typeface="Lucida Grande"/>
                <a:sym typeface="Lucida Grande"/>
              </a:defRPr>
            </a:pPr>
            <a:r>
              <a:rPr>
                <a:uFill>
                  <a:solidFill>
                    <a:srgbClr val="000000"/>
                  </a:solidFill>
                </a:uFill>
                <a:latin typeface="Times New Roman"/>
                <a:ea typeface="Times New Roman"/>
                <a:cs typeface="Times New Roman"/>
                <a:sym typeface="Times New Roman"/>
              </a:rPr>
              <a:t>Darwinisme: evolució gradualista. Mutacions aleatories: La evolució es cega. Evolution as a process that looks for optimality.</a:t>
            </a:r>
            <a:endParaRPr>
              <a:uFill>
                <a:solidFill>
                  <a:srgbClr val="000000"/>
                </a:solidFill>
              </a:uFill>
              <a:latin typeface="Times New Roman"/>
              <a:ea typeface="Times New Roman"/>
              <a:cs typeface="Times New Roman"/>
              <a:sym typeface="Times New Roman"/>
            </a:endParaRPr>
          </a:p>
          <a:p>
            <a:pPr marL="269240" marR="40639" indent="-228600" defTabSz="914400">
              <a:lnSpc>
                <a:spcPct val="100000"/>
              </a:lnSpc>
              <a:spcBef>
                <a:spcPts val="400"/>
              </a:spcBef>
              <a:buClr>
                <a:srgbClr val="000000"/>
              </a:buClr>
              <a:buSzPct val="100000"/>
              <a:buFont typeface="Times New Roman"/>
              <a:buChar char="•"/>
              <a:defRPr sz="1600">
                <a:latin typeface="Lucida Grande"/>
                <a:ea typeface="Lucida Grande"/>
                <a:cs typeface="Lucida Grande"/>
                <a:sym typeface="Lucida Grande"/>
              </a:defRPr>
            </a:pPr>
            <a:r>
              <a:rPr>
                <a:uFill>
                  <a:solidFill>
                    <a:srgbClr val="000000"/>
                  </a:solidFill>
                </a:uFill>
                <a:latin typeface="Times New Roman"/>
                <a:ea typeface="Times New Roman"/>
                <a:cs typeface="Times New Roman"/>
                <a:sym typeface="Times New Roman"/>
              </a:rPr>
              <a:t>Biologia del desenvolupament (TINKERING): reutilizació d’un conjunt de blocs basics. Engineering vs. Evolution. The engineer decides if its invention is useful or no longer interesting. However, in a number of complex engineering processes (software) turns out to be that engineers can no longer decide and there are “driven” by the complexity displayed by their invention. També la tecnologia fa servir el bricolatge quan la complexitat del sistema es molt gran i apareixen restriccions que no permeten entendre el sistema globalment.</a:t>
            </a:r>
            <a:endParaRPr>
              <a:uFill>
                <a:solidFill>
                  <a:srgbClr val="000000"/>
                </a:solidFill>
              </a:uFill>
              <a:latin typeface="Times New Roman"/>
              <a:ea typeface="Times New Roman"/>
              <a:cs typeface="Times New Roman"/>
              <a:sym typeface="Times New Roman"/>
            </a:endParaRPr>
          </a:p>
          <a:p>
            <a:pPr marL="269240" marR="40639" indent="-228600" defTabSz="914400">
              <a:lnSpc>
                <a:spcPct val="100000"/>
              </a:lnSpc>
              <a:spcBef>
                <a:spcPts val="400"/>
              </a:spcBef>
              <a:buClr>
                <a:srgbClr val="000000"/>
              </a:buClr>
              <a:buSzPct val="100000"/>
              <a:buFont typeface="Times New Roman"/>
              <a:buChar char="•"/>
              <a:defRPr sz="1200">
                <a:uFill>
                  <a:solidFill>
                    <a:srgbClr val="000000"/>
                  </a:solidFill>
                </a:uFill>
                <a:latin typeface="Times New Roman"/>
                <a:ea typeface="Times New Roman"/>
                <a:cs typeface="Times New Roman"/>
                <a:sym typeface="Times New Roman"/>
              </a:defRPr>
            </a:pPr>
            <a:r>
              <a:t>Restriccions dinamics:  A les transicions de fase, el sistema mostra la màxima capacitat d’adaptació.</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1300"/>
            </a:pPr>
            <a:r>
              <a:t>L'estructura de la xarxa global aèria és una resposta de compromís a les necessitats contradictòries de les empreses i els passatgers:</a:t>
            </a:r>
          </a:p>
          <a:p>
            <a:pPr>
              <a:defRPr sz="1300"/>
            </a:pPr>
          </a:p>
          <a:p>
            <a:pPr>
              <a:defRPr sz="1300"/>
            </a:pPr>
            <a:r>
              <a:t>1. La companyia aèria manté molt personal per tal d’optimitzar la xarxa de rutes i reduir al mínim les despeses (recursos materials, els costos de combustible, la demanda del consumidor, la naturalesa de la competència).  El cost </a:t>
            </a:r>
            <a:r>
              <a:rPr b="1"/>
              <a:t>m</a:t>
            </a:r>
            <a:r>
              <a:t> és mesura com el nombre d'arestes de la xarxa. Això és equivalent a dir que el cost de funcionament d'una línia aèria és proporcional al nombre de rutes que opera.</a:t>
            </a:r>
          </a:p>
          <a:p>
            <a:pPr>
              <a:defRPr sz="1300"/>
            </a:pPr>
          </a:p>
          <a:p>
            <a:pPr>
              <a:defRPr sz="1300"/>
            </a:pPr>
            <a:r>
              <a:t>2. Les aerolínies necessiten mantenir als seus clients contents, proporcionant rutes curtes i ràpides. La satisfacció del client es mesura com la distància geodèsica mitjana </a:t>
            </a:r>
            <a:r>
              <a:rPr b="1"/>
              <a:t>L</a:t>
            </a:r>
            <a:r>
              <a:t> entre parells de nodes, és a dir, es vol minimitzar el nombre de etapes necessàries per fer un viatge. Tècnicament, aquesta és una mesura d’insatisfacció.</a:t>
            </a:r>
          </a:p>
          <a:p>
            <a:pPr>
              <a:defRPr sz="1300"/>
            </a:pPr>
          </a:p>
          <a:p>
            <a:pPr>
              <a:defRPr sz="1300"/>
            </a:pPr>
            <a:r>
              <a:t>Malauradament, el disseny d'una xarxa que minimitza tan </a:t>
            </a:r>
            <a:r>
              <a:rPr b="1"/>
              <a:t>m</a:t>
            </a:r>
            <a:r>
              <a:t> com </a:t>
            </a:r>
            <a:r>
              <a:rPr b="1"/>
              <a:t>L</a:t>
            </a:r>
            <a:r>
              <a:t> no és possible en general: el mínim </a:t>
            </a:r>
            <a:r>
              <a:rPr b="1"/>
              <a:t>L</a:t>
            </a:r>
            <a:r>
              <a:t> correspon al màxim </a:t>
            </a:r>
            <a:r>
              <a:rPr b="1"/>
              <a:t>m</a:t>
            </a:r>
            <a:r>
              <a:t>. El millor que podem fer és trobar un compromís raonable.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defRPr sz="1500"/>
            </a:pPr>
            <a:r>
              <a:t>Una manera de calcular aquest compromís és expressar l’òptim com una funció lineal de les dues propietats. </a:t>
            </a:r>
          </a:p>
          <a:p>
            <a:pPr>
              <a:defRPr sz="1500"/>
            </a:pPr>
          </a:p>
          <a:p>
            <a:pPr>
              <a:defRPr sz="1500"/>
            </a:pPr>
            <a:r>
              <a:t>lambda = 1 =&gt; E = m: </a:t>
            </a:r>
          </a:p>
          <a:p>
            <a:pPr>
              <a:defRPr sz="1500"/>
            </a:pPr>
          </a:p>
          <a:p>
            <a:pPr>
              <a:defRPr sz="1500"/>
            </a:pPr>
            <a:r>
              <a:t>Això és equivalent a minimitzar el nombre d'arestes del graf sense tenir en compte la longitud  de la trajectòria.</a:t>
            </a:r>
          </a:p>
          <a:p>
            <a:pPr>
              <a:defRPr sz="1500"/>
            </a:pPr>
          </a:p>
          <a:p>
            <a:pPr>
              <a:defRPr sz="1500"/>
            </a:pPr>
            <a:r>
              <a:t>lambda = 0 =&gt; E = L: </a:t>
            </a:r>
          </a:p>
          <a:p>
            <a:pPr>
              <a:defRPr sz="1500"/>
            </a:pPr>
          </a:p>
          <a:p>
            <a:pPr>
              <a:defRPr sz="1500"/>
            </a:pPr>
            <a:r>
              <a:t>Això és equivalent a minimitzar la longitud del camí mitjana sense tenir en compte del nombre d’arestes.</a:t>
            </a:r>
          </a:p>
          <a:p>
            <a:pPr>
              <a:defRPr sz="1500"/>
            </a:pPr>
          </a:p>
          <a:p>
            <a:pPr>
              <a:defRPr sz="1500"/>
            </a:pPr>
            <a:r>
              <a:t>0 &lt; lambda &lt; 1 :</a:t>
            </a:r>
          </a:p>
          <a:p>
            <a:pPr>
              <a:defRPr sz="1500"/>
            </a:pPr>
          </a:p>
          <a:p>
            <a:pPr>
              <a:defRPr sz="1500"/>
            </a:pPr>
            <a:r>
              <a:t>Tenim un equilibri entre el nombre d'arestes i la longitud dels camins, amb el pes exacte de cada terme controlat per una selecció de lambda.  Si el paràmetre lambda és prou gran, la xarxa és un arbre. No obstant això, entre els arbres, aquell que minimitza la longitud del camí és sempre una estrella.</a:t>
            </a:r>
          </a:p>
          <a:p>
            <a:pPr>
              <a:defRPr sz="1400"/>
            </a:pPr>
          </a:p>
          <a:p>
            <a:pPr>
              <a:defRPr sz="1400"/>
            </a:pPr>
            <a:r>
              <a:t>https://en.wikipedia.org/wiki/Spoke–hub_distribution_paradigm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defRPr sz="1500"/>
            </a:pPr>
          </a:p>
          <a:p>
            <a:pPr>
              <a:defRPr sz="1500"/>
            </a:pPr>
            <a:r>
              <a:t>Aquest algoritme voraç troba xarxes per les quals el valor de l'energia no pot reduir-se més mitjançant l'addició o eliminació d'una aresta. Es a dir, hi han estats de la xarxa que difereixen en més d'una aresta, és a dir, l'addició o l’eliminació de regions senceres de la xarxa, i que milloren la funció d’energia.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defRPr sz="1500"/>
            </a:pPr>
            <a:r>
              <a:t>H({p_k}) = -\sum_{k=1}^{n-1} p_k log p_k</a:t>
            </a:r>
          </a:p>
          <a:p>
            <a:pPr>
              <a:defRPr sz="1500"/>
            </a:pPr>
          </a:p>
          <a:p>
            <a:pPr>
              <a:defRPr sz="1500"/>
            </a:pPr>
            <a:r>
              <a:t>from left to right, top-to-bottom: Exponential, power-law and cut-off (exp 2), “rich-club”, star graph.</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ext del títol"/>
          <p:cNvSpPr txBox="1"/>
          <p:nvPr>
            <p:ph type="title"/>
          </p:nvPr>
        </p:nvSpPr>
        <p:spPr>
          <a:xfrm>
            <a:off x="1270000" y="1638300"/>
            <a:ext cx="10464800" cy="3302000"/>
          </a:xfrm>
          <a:prstGeom prst="rect">
            <a:avLst/>
          </a:prstGeom>
        </p:spPr>
        <p:txBody>
          <a:bodyPr anchor="b"/>
          <a:lstStyle/>
          <a:p>
            <a:pPr/>
            <a:r>
              <a:t>Text del títol</a:t>
            </a:r>
          </a:p>
        </p:txBody>
      </p:sp>
      <p:sp>
        <p:nvSpPr>
          <p:cNvPr id="12" name="Nivell del cos u…"/>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Nivell del cos u</a:t>
            </a:r>
          </a:p>
          <a:p>
            <a:pPr lvl="1"/>
            <a:r>
              <a:t>Nivell del cos dos</a:t>
            </a:r>
          </a:p>
          <a:p>
            <a:pPr lvl="2"/>
            <a:r>
              <a:t>Nivell del cos tres</a:t>
            </a:r>
          </a:p>
          <a:p>
            <a:pPr lvl="3"/>
            <a:r>
              <a:t>Nivell del cos quatre</a:t>
            </a:r>
          </a:p>
          <a:p>
            <a:pPr lvl="4"/>
            <a:r>
              <a:t>Nivell del cos cinc</a:t>
            </a:r>
          </a:p>
        </p:txBody>
      </p:sp>
      <p:sp>
        <p:nvSpPr>
          <p:cNvPr id="13"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b="1" sz="28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pPr/>
            <a:r>
              <a:t>“Type a quote here.”</a:t>
            </a:r>
          </a:p>
        </p:txBody>
      </p:sp>
      <p:sp>
        <p:nvSpPr>
          <p:cNvPr id="95"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t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iseño predeterminado">
    <p:bg>
      <p:bgPr>
        <a:solidFill>
          <a:srgbClr val="000000"/>
        </a:solidFill>
      </p:bgPr>
    </p:bg>
    <p:spTree>
      <p:nvGrpSpPr>
        <p:cNvPr id="1" name=""/>
        <p:cNvGrpSpPr/>
        <p:nvPr/>
      </p:nvGrpSpPr>
      <p:grpSpPr>
        <a:xfrm>
          <a:off x="0" y="0"/>
          <a:ext cx="0" cy="0"/>
          <a:chOff x="0" y="0"/>
          <a:chExt cx="0" cy="0"/>
        </a:xfrm>
      </p:grpSpPr>
      <p:sp>
        <p:nvSpPr>
          <p:cNvPr id="117" name="Text del títol"/>
          <p:cNvSpPr txBox="1"/>
          <p:nvPr>
            <p:ph type="title"/>
          </p:nvPr>
        </p:nvSpPr>
        <p:spPr>
          <a:xfrm>
            <a:off x="975359" y="541866"/>
            <a:ext cx="11054082" cy="2275841"/>
          </a:xfrm>
          <a:prstGeom prst="rect">
            <a:avLst/>
          </a:prstGeom>
        </p:spPr>
        <p:txBody>
          <a:bodyPr lIns="72248" tIns="72248" rIns="72248" bIns="72248">
            <a:noAutofit/>
          </a:bodyPr>
          <a:lstStyle>
            <a:lvl1pPr marL="57799" marR="57799" defTabSz="1300480">
              <a:defRPr sz="6200">
                <a:solidFill>
                  <a:srgbClr val="000000"/>
                </a:solidFill>
                <a:uFill>
                  <a:solidFill>
                    <a:srgbClr val="000000"/>
                  </a:solidFill>
                </a:uFill>
                <a:latin typeface="Times New Roman"/>
                <a:ea typeface="Times New Roman"/>
                <a:cs typeface="Times New Roman"/>
                <a:sym typeface="Times New Roman"/>
              </a:defRPr>
            </a:lvl1pPr>
          </a:lstStyle>
          <a:p>
            <a:pPr/>
            <a:r>
              <a:t>Text del títol</a:t>
            </a:r>
          </a:p>
        </p:txBody>
      </p:sp>
      <p:sp>
        <p:nvSpPr>
          <p:cNvPr id="118" name="Nivell del cos u…"/>
          <p:cNvSpPr txBox="1"/>
          <p:nvPr>
            <p:ph type="body" idx="1"/>
          </p:nvPr>
        </p:nvSpPr>
        <p:spPr>
          <a:xfrm>
            <a:off x="975359" y="2817706"/>
            <a:ext cx="11054082" cy="6935895"/>
          </a:xfrm>
          <a:prstGeom prst="rect">
            <a:avLst/>
          </a:prstGeom>
        </p:spPr>
        <p:txBody>
          <a:bodyPr lIns="72248" tIns="72248" rIns="72248" bIns="72248" anchor="t">
            <a:noAutofit/>
          </a:bodyPr>
          <a:lstStyle>
            <a:lvl1pPr marL="512127" marR="57799" indent="-471487" defTabSz="1300480">
              <a:spcBef>
                <a:spcPts val="1000"/>
              </a:spcBef>
              <a:buSzPct val="100000"/>
              <a:defRPr sz="4400">
                <a:solidFill>
                  <a:srgbClr val="000000"/>
                </a:solidFill>
                <a:uFill>
                  <a:solidFill>
                    <a:srgbClr val="000000"/>
                  </a:solidFill>
                </a:uFill>
                <a:latin typeface="Times New Roman"/>
                <a:ea typeface="Times New Roman"/>
                <a:cs typeface="Times New Roman"/>
                <a:sym typeface="Times New Roman"/>
              </a:defRPr>
            </a:lvl1pPr>
            <a:lvl2pPr marL="885643" marR="57799" indent="-387803" defTabSz="1300480">
              <a:spcBef>
                <a:spcPts val="900"/>
              </a:spcBef>
              <a:buSzPct val="100000"/>
              <a:buChar char="–"/>
              <a:defRPr>
                <a:solidFill>
                  <a:srgbClr val="000000"/>
                </a:solidFill>
                <a:uFill>
                  <a:solidFill>
                    <a:srgbClr val="000000"/>
                  </a:solidFill>
                </a:uFill>
                <a:latin typeface="Times New Roman"/>
                <a:ea typeface="Times New Roman"/>
                <a:cs typeface="Times New Roman"/>
                <a:sym typeface="Times New Roman"/>
              </a:defRPr>
            </a:lvl2pPr>
            <a:lvl3pPr marL="1278889" marR="57799" indent="-323850" defTabSz="1300480">
              <a:spcBef>
                <a:spcPts val="700"/>
              </a:spcBef>
              <a:buSzPct val="100000"/>
              <a:defRPr sz="3400">
                <a:solidFill>
                  <a:srgbClr val="000000"/>
                </a:solidFill>
                <a:uFill>
                  <a:solidFill>
                    <a:srgbClr val="000000"/>
                  </a:solidFill>
                </a:uFill>
                <a:latin typeface="Times New Roman"/>
                <a:ea typeface="Times New Roman"/>
                <a:cs typeface="Times New Roman"/>
                <a:sym typeface="Times New Roman"/>
              </a:defRPr>
            </a:lvl3pPr>
            <a:lvl4pPr marL="1732279" marR="57799" indent="-320039" defTabSz="1300480">
              <a:spcBef>
                <a:spcPts val="600"/>
              </a:spcBef>
              <a:buSzPct val="100000"/>
              <a:buChar char="–"/>
              <a:defRPr sz="2800">
                <a:solidFill>
                  <a:srgbClr val="000000"/>
                </a:solidFill>
                <a:uFill>
                  <a:solidFill>
                    <a:srgbClr val="000000"/>
                  </a:solidFill>
                </a:uFill>
                <a:latin typeface="Times New Roman"/>
                <a:ea typeface="Times New Roman"/>
                <a:cs typeface="Times New Roman"/>
                <a:sym typeface="Times New Roman"/>
              </a:defRPr>
            </a:lvl4pPr>
            <a:lvl5pPr marL="2189479" marR="57799" indent="-320039" defTabSz="1300480">
              <a:spcBef>
                <a:spcPts val="600"/>
              </a:spcBef>
              <a:buSzPct val="100000"/>
              <a:buChar char="»"/>
              <a:defRPr sz="2800">
                <a:solidFill>
                  <a:srgbClr val="000000"/>
                </a:solidFill>
                <a:uFill>
                  <a:solidFill>
                    <a:srgbClr val="000000"/>
                  </a:solidFill>
                </a:uFill>
                <a:latin typeface="Times New Roman"/>
                <a:ea typeface="Times New Roman"/>
                <a:cs typeface="Times New Roman"/>
                <a:sym typeface="Times New Roman"/>
              </a:defRPr>
            </a:lvl5pPr>
          </a:lstStyle>
          <a:p>
            <a:pPr/>
            <a:r>
              <a:t>Nivell del cos u</a:t>
            </a:r>
          </a:p>
          <a:p>
            <a:pPr lvl="1"/>
            <a:r>
              <a:t>Nivell del cos dos</a:t>
            </a:r>
          </a:p>
          <a:p>
            <a:pPr lvl="2"/>
            <a:r>
              <a:t>Nivell del cos tres</a:t>
            </a:r>
          </a:p>
          <a:p>
            <a:pPr lvl="3"/>
            <a:r>
              <a:t>Nivell del cos quatre</a:t>
            </a:r>
          </a:p>
          <a:p>
            <a:pPr lvl="4"/>
            <a:r>
              <a:t>Nivell del cos cinc</a:t>
            </a:r>
          </a:p>
        </p:txBody>
      </p:sp>
      <p:sp>
        <p:nvSpPr>
          <p:cNvPr id="119" name="Número de la diapositiva"/>
          <p:cNvSpPr txBox="1"/>
          <p:nvPr>
            <p:ph type="sldNum" sz="quarter" idx="2"/>
          </p:nvPr>
        </p:nvSpPr>
        <p:spPr>
          <a:xfrm>
            <a:off x="10481874" y="8886613"/>
            <a:ext cx="385799" cy="401488"/>
          </a:xfrm>
          <a:prstGeom prst="rect">
            <a:avLst/>
          </a:prstGeom>
        </p:spPr>
        <p:txBody>
          <a:bodyPr lIns="72248" tIns="72248" rIns="72248" bIns="72248"/>
          <a:lstStyle>
            <a:lvl1pPr defTabSz="650240">
              <a:defRPr>
                <a:solidFill>
                  <a:srgbClr val="000000"/>
                </a:solidFill>
                <a:uFill>
                  <a:solidFill>
                    <a:srgbClr val="000000"/>
                  </a:solidFill>
                </a:u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iseño predeterminado copy 11">
    <p:bg>
      <p:bgPr>
        <a:gradFill flip="none" rotWithShape="1">
          <a:gsLst>
            <a:gs pos="0">
              <a:srgbClr val="000000"/>
            </a:gs>
            <a:gs pos="100000">
              <a:srgbClr val="424242"/>
            </a:gs>
          </a:gsLst>
          <a:lin ang="5400000" scaled="0"/>
        </a:gradFill>
      </p:bgPr>
    </p:bg>
    <p:spTree>
      <p:nvGrpSpPr>
        <p:cNvPr id="1" name=""/>
        <p:cNvGrpSpPr/>
        <p:nvPr/>
      </p:nvGrpSpPr>
      <p:grpSpPr>
        <a:xfrm>
          <a:off x="0" y="0"/>
          <a:ext cx="0" cy="0"/>
          <a:chOff x="0" y="0"/>
          <a:chExt cx="0" cy="0"/>
        </a:xfrm>
      </p:grpSpPr>
      <p:sp>
        <p:nvSpPr>
          <p:cNvPr id="126" name="Text del títol"/>
          <p:cNvSpPr txBox="1"/>
          <p:nvPr>
            <p:ph type="title"/>
          </p:nvPr>
        </p:nvSpPr>
        <p:spPr>
          <a:xfrm>
            <a:off x="977900" y="533400"/>
            <a:ext cx="11049000" cy="2273300"/>
          </a:xfrm>
          <a:prstGeom prst="rect">
            <a:avLst/>
          </a:prstGeom>
        </p:spPr>
        <p:txBody>
          <a:bodyPr>
            <a:noAutofit/>
          </a:bodyPr>
          <a:lstStyle>
            <a:lvl1pPr marL="57799" marR="57799" defTabSz="1295400">
              <a:defRPr sz="6000">
                <a:solidFill>
                  <a:srgbClr val="000000"/>
                </a:solidFill>
                <a:uFill>
                  <a:solidFill>
                    <a:srgbClr val="000000"/>
                  </a:solidFill>
                </a:uFill>
                <a:latin typeface="Times New Roman"/>
                <a:ea typeface="Times New Roman"/>
                <a:cs typeface="Times New Roman"/>
                <a:sym typeface="Times New Roman"/>
              </a:defRPr>
            </a:lvl1pPr>
          </a:lstStyle>
          <a:p>
            <a:pPr/>
            <a:r>
              <a:t>Text del títol</a:t>
            </a:r>
          </a:p>
        </p:txBody>
      </p:sp>
      <p:sp>
        <p:nvSpPr>
          <p:cNvPr id="127" name="Nivell del cos u…"/>
          <p:cNvSpPr txBox="1"/>
          <p:nvPr>
            <p:ph type="body" idx="1"/>
          </p:nvPr>
        </p:nvSpPr>
        <p:spPr>
          <a:xfrm>
            <a:off x="977900" y="2806700"/>
            <a:ext cx="11049000" cy="6946900"/>
          </a:xfrm>
          <a:prstGeom prst="rect">
            <a:avLst/>
          </a:prstGeom>
        </p:spPr>
        <p:txBody>
          <a:bodyPr anchor="t">
            <a:noAutofit/>
          </a:bodyPr>
          <a:lstStyle>
            <a:lvl1pPr marL="383540" marR="57799" indent="-342900" defTabSz="1295400">
              <a:spcBef>
                <a:spcPts val="1000"/>
              </a:spcBef>
              <a:buSzPct val="100000"/>
              <a:defRPr sz="4200">
                <a:solidFill>
                  <a:srgbClr val="000000"/>
                </a:solidFill>
                <a:uFill>
                  <a:solidFill>
                    <a:srgbClr val="000000"/>
                  </a:solidFill>
                </a:uFill>
                <a:latin typeface="Times New Roman"/>
                <a:ea typeface="Times New Roman"/>
                <a:cs typeface="Times New Roman"/>
                <a:sym typeface="Times New Roman"/>
              </a:defRPr>
            </a:lvl1pPr>
            <a:lvl2pPr marL="783590" marR="57799" indent="-285750" defTabSz="1295400">
              <a:spcBef>
                <a:spcPts val="900"/>
              </a:spcBef>
              <a:buSzPct val="100000"/>
              <a:buChar char="–"/>
              <a:defRPr>
                <a:solidFill>
                  <a:srgbClr val="000000"/>
                </a:solidFill>
                <a:uFill>
                  <a:solidFill>
                    <a:srgbClr val="000000"/>
                  </a:solidFill>
                </a:uFill>
                <a:latin typeface="Times New Roman"/>
                <a:ea typeface="Times New Roman"/>
                <a:cs typeface="Times New Roman"/>
                <a:sym typeface="Times New Roman"/>
              </a:defRPr>
            </a:lvl2pPr>
            <a:lvl3pPr marL="1183639" marR="57799" indent="-228600" defTabSz="1295400">
              <a:spcBef>
                <a:spcPts val="800"/>
              </a:spcBef>
              <a:buSzPct val="100000"/>
              <a:defRPr sz="3200">
                <a:solidFill>
                  <a:srgbClr val="000000"/>
                </a:solidFill>
                <a:uFill>
                  <a:solidFill>
                    <a:srgbClr val="000000"/>
                  </a:solidFill>
                </a:uFill>
                <a:latin typeface="Times New Roman"/>
                <a:ea typeface="Times New Roman"/>
                <a:cs typeface="Times New Roman"/>
                <a:sym typeface="Times New Roman"/>
              </a:defRPr>
            </a:lvl3pPr>
            <a:lvl4pPr marL="1640839" marR="57799" indent="-228600" defTabSz="1295400">
              <a:spcBef>
                <a:spcPts val="600"/>
              </a:spcBef>
              <a:buSzPct val="100000"/>
              <a:buChar char="–"/>
              <a:defRPr sz="2800">
                <a:solidFill>
                  <a:srgbClr val="000000"/>
                </a:solidFill>
                <a:uFill>
                  <a:solidFill>
                    <a:srgbClr val="000000"/>
                  </a:solidFill>
                </a:uFill>
                <a:latin typeface="Times New Roman"/>
                <a:ea typeface="Times New Roman"/>
                <a:cs typeface="Times New Roman"/>
                <a:sym typeface="Times New Roman"/>
              </a:defRPr>
            </a:lvl4pPr>
            <a:lvl5pPr marL="2098039" marR="57799" indent="-228600" defTabSz="1295400">
              <a:spcBef>
                <a:spcPts val="600"/>
              </a:spcBef>
              <a:buSzPct val="100000"/>
              <a:buChar char="»"/>
              <a:defRPr sz="2800">
                <a:solidFill>
                  <a:srgbClr val="000000"/>
                </a:solidFill>
                <a:uFill>
                  <a:solidFill>
                    <a:srgbClr val="000000"/>
                  </a:solidFill>
                </a:uFill>
                <a:latin typeface="Times New Roman"/>
                <a:ea typeface="Times New Roman"/>
                <a:cs typeface="Times New Roman"/>
                <a:sym typeface="Times New Roman"/>
              </a:defRPr>
            </a:lvl5pPr>
          </a:lstStyle>
          <a:p>
            <a:pPr/>
            <a:r>
              <a:t>Nivell del cos u</a:t>
            </a:r>
          </a:p>
          <a:p>
            <a:pPr lvl="1"/>
            <a:r>
              <a:t>Nivell del cos dos</a:t>
            </a:r>
          </a:p>
          <a:p>
            <a:pPr lvl="2"/>
            <a:r>
              <a:t>Nivell del cos tres</a:t>
            </a:r>
          </a:p>
          <a:p>
            <a:pPr lvl="3"/>
            <a:r>
              <a:t>Nivell del cos quatre</a:t>
            </a:r>
          </a:p>
          <a:p>
            <a:pPr lvl="4"/>
            <a:r>
              <a:t>Nivell del cos cinc</a:t>
            </a:r>
          </a:p>
        </p:txBody>
      </p:sp>
      <p:sp>
        <p:nvSpPr>
          <p:cNvPr id="128" name="Número de la diapositiva"/>
          <p:cNvSpPr txBox="1"/>
          <p:nvPr>
            <p:ph type="sldNum" sz="quarter" idx="2"/>
          </p:nvPr>
        </p:nvSpPr>
        <p:spPr>
          <a:xfrm>
            <a:off x="10516841" y="8890000"/>
            <a:ext cx="317501" cy="321568"/>
          </a:xfrm>
          <a:prstGeom prst="rect">
            <a:avLst/>
          </a:prstGeom>
        </p:spPr>
        <p:txBody>
          <a:bodyPr/>
          <a:lstStyle>
            <a:lvl1pPr defTabSz="647700">
              <a:defRPr sz="1600">
                <a:solidFill>
                  <a:srgbClr val="000000"/>
                </a:solidFill>
                <a:uFill>
                  <a:solidFill>
                    <a:srgbClr val="000000"/>
                  </a:solidFill>
                </a:u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tge"/>
          <p:cNvSpPr/>
          <p:nvPr>
            <p:ph type="pic" idx="13"/>
          </p:nvPr>
        </p:nvSpPr>
        <p:spPr>
          <a:xfrm>
            <a:off x="1600200" y="635000"/>
            <a:ext cx="9779000" cy="5918200"/>
          </a:xfrm>
          <a:prstGeom prst="rect">
            <a:avLst/>
          </a:prstGeom>
        </p:spPr>
        <p:txBody>
          <a:bodyPr lIns="91439" tIns="45719" rIns="91439" bIns="45719" anchor="t">
            <a:noAutofit/>
          </a:bodyPr>
          <a:lstStyle/>
          <a:p>
            <a:pPr/>
          </a:p>
        </p:txBody>
      </p:sp>
      <p:sp>
        <p:nvSpPr>
          <p:cNvPr id="21" name="Text del títol"/>
          <p:cNvSpPr txBox="1"/>
          <p:nvPr>
            <p:ph type="title"/>
          </p:nvPr>
        </p:nvSpPr>
        <p:spPr>
          <a:xfrm>
            <a:off x="1270000" y="6718300"/>
            <a:ext cx="10464800" cy="1422400"/>
          </a:xfrm>
          <a:prstGeom prst="rect">
            <a:avLst/>
          </a:prstGeom>
        </p:spPr>
        <p:txBody>
          <a:bodyPr anchor="b"/>
          <a:lstStyle/>
          <a:p>
            <a:pPr/>
            <a:r>
              <a:t>Text del títol</a:t>
            </a:r>
          </a:p>
        </p:txBody>
      </p:sp>
      <p:sp>
        <p:nvSpPr>
          <p:cNvPr id="22" name="Nivell del cos u…"/>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Nivell del cos u</a:t>
            </a:r>
          </a:p>
          <a:p>
            <a:pPr lvl="1"/>
            <a:r>
              <a:t>Nivell del cos dos</a:t>
            </a:r>
          </a:p>
          <a:p>
            <a:pPr lvl="2"/>
            <a:r>
              <a:t>Nivell del cos tres</a:t>
            </a:r>
          </a:p>
          <a:p>
            <a:pPr lvl="3"/>
            <a:r>
              <a:t>Nivell del cos quatre</a:t>
            </a:r>
          </a:p>
          <a:p>
            <a:pPr lvl="4"/>
            <a:r>
              <a:t>Nivell del cos cinc</a:t>
            </a:r>
          </a:p>
        </p:txBody>
      </p:sp>
      <p:sp>
        <p:nvSpPr>
          <p:cNvPr id="23"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ext del títol"/>
          <p:cNvSpPr txBox="1"/>
          <p:nvPr>
            <p:ph type="title"/>
          </p:nvPr>
        </p:nvSpPr>
        <p:spPr>
          <a:xfrm>
            <a:off x="1270000" y="3225800"/>
            <a:ext cx="10464800" cy="3302000"/>
          </a:xfrm>
          <a:prstGeom prst="rect">
            <a:avLst/>
          </a:prstGeom>
        </p:spPr>
        <p:txBody>
          <a:bodyPr/>
          <a:lstStyle/>
          <a:p>
            <a:pPr/>
            <a:r>
              <a:t>Text del títol</a:t>
            </a:r>
          </a:p>
        </p:txBody>
      </p:sp>
      <p:sp>
        <p:nvSpPr>
          <p:cNvPr id="31"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tge"/>
          <p:cNvSpPr/>
          <p:nvPr>
            <p:ph type="pic" sz="half" idx="13"/>
          </p:nvPr>
        </p:nvSpPr>
        <p:spPr>
          <a:xfrm>
            <a:off x="6718300" y="762000"/>
            <a:ext cx="5334000" cy="8242300"/>
          </a:xfrm>
          <a:prstGeom prst="rect">
            <a:avLst/>
          </a:prstGeom>
        </p:spPr>
        <p:txBody>
          <a:bodyPr lIns="91439" tIns="45719" rIns="91439" bIns="45719" anchor="t">
            <a:noAutofit/>
          </a:bodyPr>
          <a:lstStyle/>
          <a:p>
            <a:pPr/>
          </a:p>
        </p:txBody>
      </p:sp>
      <p:sp>
        <p:nvSpPr>
          <p:cNvPr id="39" name="Text del títol"/>
          <p:cNvSpPr txBox="1"/>
          <p:nvPr>
            <p:ph type="title"/>
          </p:nvPr>
        </p:nvSpPr>
        <p:spPr>
          <a:xfrm>
            <a:off x="952500" y="762000"/>
            <a:ext cx="5334000" cy="4000500"/>
          </a:xfrm>
          <a:prstGeom prst="rect">
            <a:avLst/>
          </a:prstGeom>
        </p:spPr>
        <p:txBody>
          <a:bodyPr anchor="b"/>
          <a:lstStyle>
            <a:lvl1pPr>
              <a:defRPr sz="6000"/>
            </a:lvl1pPr>
          </a:lstStyle>
          <a:p>
            <a:pPr/>
            <a:r>
              <a:t>Text del títol</a:t>
            </a:r>
          </a:p>
        </p:txBody>
      </p:sp>
      <p:sp>
        <p:nvSpPr>
          <p:cNvPr id="40" name="Nivell del cos u…"/>
          <p:cNvSpPr txBox="1"/>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Nivell del cos u</a:t>
            </a:r>
          </a:p>
          <a:p>
            <a:pPr lvl="1"/>
            <a:r>
              <a:t>Nivell del cos dos</a:t>
            </a:r>
          </a:p>
          <a:p>
            <a:pPr lvl="2"/>
            <a:r>
              <a:t>Nivell del cos tres</a:t>
            </a:r>
          </a:p>
          <a:p>
            <a:pPr lvl="3"/>
            <a:r>
              <a:t>Nivell del cos quatre</a:t>
            </a:r>
          </a:p>
          <a:p>
            <a:pPr lvl="4"/>
            <a:r>
              <a:t>Nivell del cos cinc</a:t>
            </a:r>
          </a:p>
        </p:txBody>
      </p:sp>
      <p:sp>
        <p:nvSpPr>
          <p:cNvPr id="41"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ext del títol"/>
          <p:cNvSpPr txBox="1"/>
          <p:nvPr>
            <p:ph type="title"/>
          </p:nvPr>
        </p:nvSpPr>
        <p:spPr>
          <a:prstGeom prst="rect">
            <a:avLst/>
          </a:prstGeom>
        </p:spPr>
        <p:txBody>
          <a:bodyPr/>
          <a:lstStyle/>
          <a:p>
            <a:pPr/>
            <a:r>
              <a:t>Text del títol</a:t>
            </a:r>
          </a:p>
        </p:txBody>
      </p:sp>
      <p:sp>
        <p:nvSpPr>
          <p:cNvPr id="49"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ext del títol"/>
          <p:cNvSpPr txBox="1"/>
          <p:nvPr>
            <p:ph type="title"/>
          </p:nvPr>
        </p:nvSpPr>
        <p:spPr>
          <a:prstGeom prst="rect">
            <a:avLst/>
          </a:prstGeom>
        </p:spPr>
        <p:txBody>
          <a:bodyPr/>
          <a:lstStyle/>
          <a:p>
            <a:pPr/>
            <a:r>
              <a:t>Text del títol</a:t>
            </a:r>
          </a:p>
        </p:txBody>
      </p:sp>
      <p:sp>
        <p:nvSpPr>
          <p:cNvPr id="57" name="Nivell del cos u…"/>
          <p:cNvSpPr txBox="1"/>
          <p:nvPr>
            <p:ph type="body" idx="1"/>
          </p:nvPr>
        </p:nvSpPr>
        <p:spPr>
          <a:prstGeom prst="rect">
            <a:avLst/>
          </a:prstGeom>
        </p:spPr>
        <p:txBody>
          <a:bodyPr/>
          <a:lstStyle/>
          <a:p>
            <a:pPr/>
            <a:r>
              <a:t>Nivell del cos u</a:t>
            </a:r>
          </a:p>
          <a:p>
            <a:pPr lvl="1"/>
            <a:r>
              <a:t>Nivell del cos dos</a:t>
            </a:r>
          </a:p>
          <a:p>
            <a:pPr lvl="2"/>
            <a:r>
              <a:t>Nivell del cos tres</a:t>
            </a:r>
          </a:p>
          <a:p>
            <a:pPr lvl="3"/>
            <a:r>
              <a:t>Nivell del cos quatre</a:t>
            </a:r>
          </a:p>
          <a:p>
            <a:pPr lvl="4"/>
            <a:r>
              <a:t>Nivell del cos cinc</a:t>
            </a:r>
          </a:p>
        </p:txBody>
      </p:sp>
      <p:sp>
        <p:nvSpPr>
          <p:cNvPr id="58"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t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ext del títol"/>
          <p:cNvSpPr txBox="1"/>
          <p:nvPr>
            <p:ph type="title"/>
          </p:nvPr>
        </p:nvSpPr>
        <p:spPr>
          <a:prstGeom prst="rect">
            <a:avLst/>
          </a:prstGeom>
        </p:spPr>
        <p:txBody>
          <a:bodyPr/>
          <a:lstStyle/>
          <a:p>
            <a:pPr/>
            <a:r>
              <a:t>Text del títol</a:t>
            </a:r>
          </a:p>
        </p:txBody>
      </p:sp>
      <p:sp>
        <p:nvSpPr>
          <p:cNvPr id="67" name="Nivell del cos u…"/>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Nivell del cos u</a:t>
            </a:r>
          </a:p>
          <a:p>
            <a:pPr lvl="1"/>
            <a:r>
              <a:t>Nivell del cos dos</a:t>
            </a:r>
          </a:p>
          <a:p>
            <a:pPr lvl="2"/>
            <a:r>
              <a:t>Nivell del cos tres</a:t>
            </a:r>
          </a:p>
          <a:p>
            <a:pPr lvl="3"/>
            <a:r>
              <a:t>Nivell del cos quatre</a:t>
            </a:r>
          </a:p>
          <a:p>
            <a:pPr lvl="4"/>
            <a:r>
              <a:t>Nivell del cos cinc</a:t>
            </a:r>
          </a:p>
        </p:txBody>
      </p:sp>
      <p:sp>
        <p:nvSpPr>
          <p:cNvPr id="68"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Nivell del cos u…"/>
          <p:cNvSpPr txBox="1"/>
          <p:nvPr>
            <p:ph type="body" idx="1"/>
          </p:nvPr>
        </p:nvSpPr>
        <p:spPr>
          <a:xfrm>
            <a:off x="952500" y="1270000"/>
            <a:ext cx="11099800" cy="7213600"/>
          </a:xfrm>
          <a:prstGeom prst="rect">
            <a:avLst/>
          </a:prstGeom>
        </p:spPr>
        <p:txBody>
          <a:bodyPr/>
          <a:lstStyle/>
          <a:p>
            <a:pPr/>
            <a:r>
              <a:t>Nivell del cos u</a:t>
            </a:r>
          </a:p>
          <a:p>
            <a:pPr lvl="1"/>
            <a:r>
              <a:t>Nivell del cos dos</a:t>
            </a:r>
          </a:p>
          <a:p>
            <a:pPr lvl="2"/>
            <a:r>
              <a:t>Nivell del cos tres</a:t>
            </a:r>
          </a:p>
          <a:p>
            <a:pPr lvl="3"/>
            <a:r>
              <a:t>Nivell del cos quatre</a:t>
            </a:r>
          </a:p>
          <a:p>
            <a:pPr lvl="4"/>
            <a:r>
              <a:t>Nivell del cos cinc</a:t>
            </a:r>
          </a:p>
        </p:txBody>
      </p:sp>
      <p:sp>
        <p:nvSpPr>
          <p:cNvPr id="76"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tge"/>
          <p:cNvSpPr/>
          <p:nvPr>
            <p:ph type="pic" sz="quarter" idx="13"/>
          </p:nvPr>
        </p:nvSpPr>
        <p:spPr>
          <a:xfrm>
            <a:off x="6718300" y="5092700"/>
            <a:ext cx="5334000" cy="3898900"/>
          </a:xfrm>
          <a:prstGeom prst="rect">
            <a:avLst/>
          </a:prstGeom>
        </p:spPr>
        <p:txBody>
          <a:bodyPr lIns="91439" tIns="45719" rIns="91439" bIns="45719" anchor="t">
            <a:noAutofit/>
          </a:bodyPr>
          <a:lstStyle/>
          <a:p>
            <a:pPr/>
          </a:p>
        </p:txBody>
      </p:sp>
      <p:sp>
        <p:nvSpPr>
          <p:cNvPr id="84" name="Imatge"/>
          <p:cNvSpPr/>
          <p:nvPr>
            <p:ph type="pic" sz="quarter" idx="14"/>
          </p:nvPr>
        </p:nvSpPr>
        <p:spPr>
          <a:xfrm>
            <a:off x="6718300" y="762000"/>
            <a:ext cx="5334000" cy="3898900"/>
          </a:xfrm>
          <a:prstGeom prst="rect">
            <a:avLst/>
          </a:prstGeom>
        </p:spPr>
        <p:txBody>
          <a:bodyPr lIns="91439" tIns="45719" rIns="91439" bIns="45719" anchor="t">
            <a:noAutofit/>
          </a:bodyPr>
          <a:lstStyle/>
          <a:p>
            <a:pPr/>
          </a:p>
        </p:txBody>
      </p:sp>
      <p:sp>
        <p:nvSpPr>
          <p:cNvPr id="85" name="Imatge"/>
          <p:cNvSpPr/>
          <p:nvPr>
            <p:ph type="pic" sz="half" idx="15"/>
          </p:nvPr>
        </p:nvSpPr>
        <p:spPr>
          <a:xfrm>
            <a:off x="952500" y="762884"/>
            <a:ext cx="5334000" cy="8229601"/>
          </a:xfrm>
          <a:prstGeom prst="rect">
            <a:avLst/>
          </a:prstGeom>
        </p:spPr>
        <p:txBody>
          <a:bodyPr lIns="91439" tIns="45719" rIns="91439" bIns="45719" anchor="t">
            <a:noAutofit/>
          </a:bodyPr>
          <a:lstStyle/>
          <a:p>
            <a:pPr/>
          </a:p>
        </p:txBody>
      </p:sp>
      <p:sp>
        <p:nvSpPr>
          <p:cNvPr id="86" name="Número de la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 del títol"/>
          <p:cNvSpPr txBox="1"/>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 del títol</a:t>
            </a:r>
          </a:p>
        </p:txBody>
      </p:sp>
      <p:sp>
        <p:nvSpPr>
          <p:cNvPr id="3" name="Nivell del cos u…"/>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Nivell del cos u</a:t>
            </a:r>
          </a:p>
          <a:p>
            <a:pPr lvl="1"/>
            <a:r>
              <a:t>Nivell del cos dos</a:t>
            </a:r>
          </a:p>
          <a:p>
            <a:pPr lvl="2"/>
            <a:r>
              <a:t>Nivell del cos tres</a:t>
            </a:r>
          </a:p>
          <a:p>
            <a:pPr lvl="3"/>
            <a:r>
              <a:t>Nivell del cos quatre</a:t>
            </a:r>
          </a:p>
          <a:p>
            <a:pPr lvl="4"/>
            <a:r>
              <a:t>Nivell del cos cinc</a:t>
            </a:r>
          </a:p>
        </p:txBody>
      </p:sp>
      <p:sp>
        <p:nvSpPr>
          <p:cNvPr id="4" name="Número de la diapositiva"/>
          <p:cNvSpPr txBox="1"/>
          <p:nvPr>
            <p:ph type="sldNum" sz="quarter" idx="2"/>
          </p:nvPr>
        </p:nvSpPr>
        <p:spPr>
          <a:xfrm>
            <a:off x="6311798" y="924560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2.m4v"/><Relationship Id="rId3" Type="http://schemas.microsoft.com/office/2007/relationships/media" Target="../media/media2.m4v"/><Relationship Id="rId4" Type="http://schemas.openxmlformats.org/officeDocument/2006/relationships/image" Target="../media/image12.png"/><Relationship Id="rId5"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3.m4v"/><Relationship Id="rId3" Type="http://schemas.microsoft.com/office/2007/relationships/media" Target="../media/media3.m4v"/><Relationship Id="rId4" Type="http://schemas.openxmlformats.org/officeDocument/2006/relationships/image" Target="../media/image14.png"/><Relationship Id="rId5"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tif"/><Relationship Id="rId4" Type="http://schemas.openxmlformats.org/officeDocument/2006/relationships/image" Target="../media/image8.tif"/><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9.tif"/><Relationship Id="rId5" Type="http://schemas.openxmlformats.org/officeDocument/2006/relationships/image" Target="../media/image2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tif"/><Relationship Id="rId4" Type="http://schemas.openxmlformats.org/officeDocument/2006/relationships/image" Target="../media/image28.png"/><Relationship Id="rId5" Type="http://schemas.openxmlformats.org/officeDocument/2006/relationships/image" Target="../media/image2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tif"/><Relationship Id="rId4" Type="http://schemas.openxmlformats.org/officeDocument/2006/relationships/image" Target="../media/image30.png"/><Relationship Id="rId5" Type="http://schemas.openxmlformats.org/officeDocument/2006/relationships/image" Target="../media/image3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jpeg"/><Relationship Id="rId4" Type="http://schemas.openxmlformats.org/officeDocument/2006/relationships/image" Target="../media/image12.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tif"/><Relationship Id="rId4" Type="http://schemas.openxmlformats.org/officeDocument/2006/relationships/image" Target="../media/image32.png"/><Relationship Id="rId5"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6.tif"/><Relationship Id="rId7" Type="http://schemas.openxmlformats.org/officeDocument/2006/relationships/image" Target="../media/image17.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4.m4v"/><Relationship Id="rId3" Type="http://schemas.microsoft.com/office/2007/relationships/media" Target="../media/media4.m4v"/><Relationship Id="rId4" Type="http://schemas.openxmlformats.org/officeDocument/2006/relationships/image" Target="../media/image35.png"/><Relationship Id="rId5" Type="http://schemas.openxmlformats.org/officeDocument/2006/relationships/image" Target="../media/image3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18.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9.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0.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tif"/><Relationship Id="rId4"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tif"/><Relationship Id="rId5" Type="http://schemas.openxmlformats.org/officeDocument/2006/relationships/image" Target="../media/image8.png"/><Relationship Id="rId6" Type="http://schemas.openxmlformats.org/officeDocument/2006/relationships/image" Target="../media/image6.tif"/><Relationship Id="rId7"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1.m4v"/><Relationship Id="rId3" Type="http://schemas.microsoft.com/office/2007/relationships/media" Target="../media/media1.m4v"/><Relationship Id="rId4" Type="http://schemas.openxmlformats.org/officeDocument/2006/relationships/image" Target="../media/image10.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7" name="Imatge" descr="Imatge"/>
          <p:cNvPicPr>
            <a:picLocks noChangeAspect="1"/>
          </p:cNvPicPr>
          <p:nvPr/>
        </p:nvPicPr>
        <p:blipFill>
          <a:blip r:embed="rId3">
            <a:alphaModFix amt="48087"/>
            <a:extLst/>
          </a:blip>
          <a:srcRect l="5684" t="5999" r="3840" b="3591"/>
          <a:stretch>
            <a:fillRect/>
          </a:stretch>
        </p:blipFill>
        <p:spPr>
          <a:xfrm>
            <a:off x="45442" y="37504"/>
            <a:ext cx="12913943" cy="9678402"/>
          </a:xfrm>
          <a:prstGeom prst="rect">
            <a:avLst/>
          </a:prstGeom>
          <a:ln w="12700">
            <a:miter lim="400000"/>
          </a:ln>
          <a:effectLst>
            <a:reflection blurRad="0" stA="16602" stPos="0" endA="0" endPos="40000" dist="0" dir="5400000" fadeDir="5400000" sx="100000" sy="-100000" kx="0" ky="0" algn="bl" rotWithShape="0"/>
          </a:effectLst>
        </p:spPr>
      </p:pic>
      <p:sp>
        <p:nvSpPr>
          <p:cNvPr id="138" name="Networks and Optimality"/>
          <p:cNvSpPr txBox="1"/>
          <p:nvPr>
            <p:ph type="ctrTitle"/>
          </p:nvPr>
        </p:nvSpPr>
        <p:spPr>
          <a:xfrm>
            <a:off x="1515945" y="1096009"/>
            <a:ext cx="10464801" cy="3087927"/>
          </a:xfrm>
          <a:prstGeom prst="rect">
            <a:avLst/>
          </a:prstGeom>
          <a:effectLst>
            <a:outerShdw sx="100000" sy="100000" kx="0" ky="0" algn="b" rotWithShape="0" blurRad="38100" dist="28256" dir="3389954">
              <a:srgbClr val="000000"/>
            </a:outerShdw>
          </a:effectLst>
        </p:spPr>
        <p:txBody>
          <a:bodyPr/>
          <a:lstStyle>
            <a:lvl1pPr>
              <a:defRPr sz="8400"/>
            </a:lvl1pPr>
          </a:lstStyle>
          <a:p>
            <a:pPr/>
            <a:r>
              <a:t>Networks and Optimality</a:t>
            </a:r>
          </a:p>
        </p:txBody>
      </p:sp>
      <p:sp>
        <p:nvSpPr>
          <p:cNvPr id="139" name="Sergi Valverde…"/>
          <p:cNvSpPr txBox="1"/>
          <p:nvPr>
            <p:ph type="subTitle" sz="quarter" idx="1"/>
          </p:nvPr>
        </p:nvSpPr>
        <p:spPr>
          <a:xfrm>
            <a:off x="2253767" y="4698185"/>
            <a:ext cx="8989158" cy="2565256"/>
          </a:xfrm>
          <a:prstGeom prst="rect">
            <a:avLst/>
          </a:prstGeom>
          <a:effectLst>
            <a:outerShdw sx="100000" sy="100000" kx="0" ky="0" algn="b" rotWithShape="0" blurRad="38100" dist="28256" dir="3389954">
              <a:srgbClr val="000000"/>
            </a:outerShdw>
          </a:effectLst>
        </p:spPr>
        <p:txBody>
          <a:bodyPr/>
          <a:lstStyle/>
          <a:p>
            <a:pPr>
              <a:defRPr sz="3700">
                <a:latin typeface="Helvetica"/>
                <a:ea typeface="Helvetica"/>
                <a:cs typeface="Helvetica"/>
                <a:sym typeface="Helvetica"/>
              </a:defRPr>
            </a:pPr>
            <a:r>
              <a:t>Sergi Valverde</a:t>
            </a:r>
          </a:p>
          <a:p>
            <a:pPr>
              <a:defRPr sz="3700">
                <a:latin typeface="Helvetica"/>
                <a:ea typeface="Helvetica"/>
                <a:cs typeface="Helvetica"/>
                <a:sym typeface="Helvetica"/>
              </a:defRPr>
            </a:pPr>
            <a:r>
              <a:t>Complex Systems Lab </a:t>
            </a:r>
          </a:p>
          <a:p>
            <a:pPr>
              <a:defRPr sz="3700">
                <a:latin typeface="Helvetica"/>
                <a:ea typeface="Helvetica"/>
                <a:cs typeface="Helvetica"/>
                <a:sym typeface="Helvetica"/>
              </a:defRPr>
            </a:pPr>
            <a:r>
              <a:t>University Pompeu Fabra</a:t>
            </a:r>
          </a:p>
          <a:p>
            <a:pPr>
              <a:defRPr sz="3700">
                <a:latin typeface="Helvetica"/>
                <a:ea typeface="Helvetica"/>
                <a:cs typeface="Helvetica"/>
                <a:sym typeface="Helvetica"/>
              </a:defRPr>
            </a:pPr>
            <a:r>
              <a:t>Barcelona</a:t>
            </a:r>
          </a:p>
        </p:txBody>
      </p:sp>
      <p:grpSp>
        <p:nvGrpSpPr>
          <p:cNvPr id="142" name="Grup"/>
          <p:cNvGrpSpPr/>
          <p:nvPr/>
        </p:nvGrpSpPr>
        <p:grpSpPr>
          <a:xfrm>
            <a:off x="5445352" y="7572350"/>
            <a:ext cx="2605987" cy="496368"/>
            <a:chOff x="0" y="0"/>
            <a:chExt cx="2605985" cy="496366"/>
          </a:xfrm>
        </p:grpSpPr>
        <p:pic>
          <p:nvPicPr>
            <p:cNvPr id="140" name="Imatge" descr="Imatge"/>
            <p:cNvPicPr>
              <a:picLocks noChangeAspect="1"/>
            </p:cNvPicPr>
            <p:nvPr/>
          </p:nvPicPr>
          <p:blipFill>
            <a:blip r:embed="rId4">
              <a:extLst/>
            </a:blip>
            <a:stretch>
              <a:fillRect/>
            </a:stretch>
          </p:blipFill>
          <p:spPr>
            <a:xfrm>
              <a:off x="0" y="0"/>
              <a:ext cx="883415" cy="496367"/>
            </a:xfrm>
            <a:prstGeom prst="rect">
              <a:avLst/>
            </a:prstGeom>
            <a:ln w="12700" cap="flat">
              <a:noFill/>
              <a:miter lim="400000"/>
            </a:ln>
            <a:effectLst/>
          </p:spPr>
        </p:pic>
        <p:sp>
          <p:nvSpPr>
            <p:cNvPr id="141" name="@svalver"/>
            <p:cNvSpPr txBox="1"/>
            <p:nvPr/>
          </p:nvSpPr>
          <p:spPr>
            <a:xfrm>
              <a:off x="794773" y="-1"/>
              <a:ext cx="1811213" cy="496368"/>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2800">
                  <a:solidFill>
                    <a:srgbClr val="5DD6FC"/>
                  </a:solidFill>
                  <a:latin typeface="Arial"/>
                  <a:ea typeface="Arial"/>
                  <a:cs typeface="Arial"/>
                  <a:sym typeface="Arial"/>
                </a:defRPr>
              </a:lvl1pPr>
            </a:lstStyle>
            <a:p>
              <a:pPr/>
              <a:r>
                <a:t>@svalver</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6" name="lambda_0.01.m4v" descr="lambda_0.01.m4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928286"/>
            <a:ext cx="13004801" cy="8836595"/>
          </a:xfrm>
          <a:prstGeom prst="rect">
            <a:avLst/>
          </a:prstGeom>
          <a:ln w="12700">
            <a:miter lim="400000"/>
          </a:ln>
        </p:spPr>
      </p:pic>
      <p:pic>
        <p:nvPicPr>
          <p:cNvPr id="227" name="Imatge" descr="Imatge"/>
          <p:cNvPicPr>
            <a:picLocks noChangeAspect="1"/>
          </p:cNvPicPr>
          <p:nvPr/>
        </p:nvPicPr>
        <p:blipFill>
          <a:blip r:embed="rId5">
            <a:extLst/>
          </a:blip>
          <a:stretch>
            <a:fillRect/>
          </a:stretch>
        </p:blipFill>
        <p:spPr>
          <a:xfrm>
            <a:off x="5515609" y="297929"/>
            <a:ext cx="1973581" cy="48006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072667" fill="hold"/>
                                        <p:tgtEl>
                                          <p:spTgt spid="22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22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9" name="lambda_0.08.m4v" descr="lambda_0.08.m4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914141"/>
            <a:ext cx="13004801" cy="8824687"/>
          </a:xfrm>
          <a:prstGeom prst="rect">
            <a:avLst/>
          </a:prstGeom>
          <a:ln w="12700">
            <a:miter lim="400000"/>
          </a:ln>
        </p:spPr>
      </p:pic>
      <p:pic>
        <p:nvPicPr>
          <p:cNvPr id="230" name="Imatge" descr="Imatge"/>
          <p:cNvPicPr>
            <a:picLocks noChangeAspect="1"/>
          </p:cNvPicPr>
          <p:nvPr/>
        </p:nvPicPr>
        <p:blipFill>
          <a:blip r:embed="rId5">
            <a:extLst/>
          </a:blip>
          <a:stretch>
            <a:fillRect/>
          </a:stretch>
        </p:blipFill>
        <p:spPr>
          <a:xfrm>
            <a:off x="5515609" y="271267"/>
            <a:ext cx="1973581" cy="48006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8041833" fill="hold"/>
                                        <p:tgtEl>
                                          <p:spTgt spid="22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22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2" name="Imatge" descr="Imatge"/>
          <p:cNvPicPr>
            <a:picLocks noChangeAspect="1"/>
          </p:cNvPicPr>
          <p:nvPr/>
        </p:nvPicPr>
        <p:blipFill>
          <a:blip r:embed="rId3">
            <a:extLst/>
          </a:blip>
          <a:stretch>
            <a:fillRect/>
          </a:stretch>
        </p:blipFill>
        <p:spPr>
          <a:xfrm flipH="1">
            <a:off x="1148424" y="3305308"/>
            <a:ext cx="5341953" cy="4561668"/>
          </a:xfrm>
          <a:prstGeom prst="rect">
            <a:avLst/>
          </a:prstGeom>
          <a:ln w="12700">
            <a:miter lim="400000"/>
          </a:ln>
        </p:spPr>
      </p:pic>
      <p:sp>
        <p:nvSpPr>
          <p:cNvPr id="233" name="Degree Entropy"/>
          <p:cNvSpPr txBox="1"/>
          <p:nvPr/>
        </p:nvSpPr>
        <p:spPr>
          <a:xfrm rot="16200000">
            <a:off x="-1207038" y="5243242"/>
            <a:ext cx="350263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Degree Entropy</a:t>
            </a:r>
          </a:p>
        </p:txBody>
      </p:sp>
      <p:pic>
        <p:nvPicPr>
          <p:cNvPr id="234" name="Imatge" descr="Imatge"/>
          <p:cNvPicPr>
            <a:picLocks noChangeAspect="1"/>
          </p:cNvPicPr>
          <p:nvPr/>
        </p:nvPicPr>
        <p:blipFill>
          <a:blip r:embed="rId4">
            <a:extLst/>
          </a:blip>
          <a:stretch>
            <a:fillRect/>
          </a:stretch>
        </p:blipFill>
        <p:spPr>
          <a:xfrm>
            <a:off x="6751621" y="3329009"/>
            <a:ext cx="5597991" cy="4561668"/>
          </a:xfrm>
          <a:prstGeom prst="rect">
            <a:avLst/>
          </a:prstGeom>
          <a:ln w="12700">
            <a:miter lim="400000"/>
          </a:ln>
        </p:spPr>
      </p:pic>
      <p:sp>
        <p:nvSpPr>
          <p:cNvPr id="235" name="Heterogenous Structures"/>
          <p:cNvSpPr txBox="1"/>
          <p:nvPr/>
        </p:nvSpPr>
        <p:spPr>
          <a:xfrm>
            <a:off x="3319056" y="670219"/>
            <a:ext cx="689133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latin typeface="Helvetica"/>
                <a:ea typeface="Helvetica"/>
                <a:cs typeface="Helvetica"/>
                <a:sym typeface="Helvetica"/>
              </a:defRPr>
            </a:lvl1pPr>
          </a:lstStyle>
          <a:p>
            <a:pPr/>
            <a:r>
              <a:t>Heterogenous Structures</a:t>
            </a:r>
          </a:p>
        </p:txBody>
      </p:sp>
      <p:pic>
        <p:nvPicPr>
          <p:cNvPr id="236" name="Imatge" descr="Imatge"/>
          <p:cNvPicPr>
            <a:picLocks noChangeAspect="1"/>
          </p:cNvPicPr>
          <p:nvPr/>
        </p:nvPicPr>
        <p:blipFill>
          <a:blip r:embed="rId5">
            <a:extLst/>
          </a:blip>
          <a:stretch>
            <a:fillRect/>
          </a:stretch>
        </p:blipFill>
        <p:spPr>
          <a:xfrm>
            <a:off x="8266676" y="3875883"/>
            <a:ext cx="647701" cy="141479"/>
          </a:xfrm>
          <a:prstGeom prst="rect">
            <a:avLst/>
          </a:prstGeom>
          <a:ln w="12700">
            <a:miter lim="400000"/>
          </a:ln>
        </p:spPr>
      </p:pic>
      <p:pic>
        <p:nvPicPr>
          <p:cNvPr id="237" name="Imatge" descr="Imatge"/>
          <p:cNvPicPr>
            <a:picLocks noChangeAspect="1"/>
          </p:cNvPicPr>
          <p:nvPr/>
        </p:nvPicPr>
        <p:blipFill>
          <a:blip r:embed="rId6">
            <a:extLst/>
          </a:blip>
          <a:stretch>
            <a:fillRect/>
          </a:stretch>
        </p:blipFill>
        <p:spPr>
          <a:xfrm>
            <a:off x="3544959" y="8027006"/>
            <a:ext cx="315357" cy="473034"/>
          </a:xfrm>
          <a:prstGeom prst="rect">
            <a:avLst/>
          </a:prstGeom>
          <a:ln w="12700">
            <a:miter lim="400000"/>
          </a:ln>
        </p:spPr>
      </p:pic>
      <p:pic>
        <p:nvPicPr>
          <p:cNvPr id="238" name="Imatge" descr="Imatge"/>
          <p:cNvPicPr>
            <a:picLocks noChangeAspect="1"/>
          </p:cNvPicPr>
          <p:nvPr/>
        </p:nvPicPr>
        <p:blipFill>
          <a:blip r:embed="rId7">
            <a:extLst/>
          </a:blip>
          <a:stretch>
            <a:fillRect/>
          </a:stretch>
        </p:blipFill>
        <p:spPr>
          <a:xfrm>
            <a:off x="11167812" y="3740054"/>
            <a:ext cx="647701" cy="141479"/>
          </a:xfrm>
          <a:prstGeom prst="rect">
            <a:avLst/>
          </a:prstGeom>
          <a:ln w="12700">
            <a:miter lim="400000"/>
          </a:ln>
        </p:spPr>
      </p:pic>
      <p:pic>
        <p:nvPicPr>
          <p:cNvPr id="239" name="Imatge" descr="Imatge"/>
          <p:cNvPicPr>
            <a:picLocks noChangeAspect="1"/>
          </p:cNvPicPr>
          <p:nvPr/>
        </p:nvPicPr>
        <p:blipFill>
          <a:blip r:embed="rId8">
            <a:extLst/>
          </a:blip>
          <a:stretch>
            <a:fillRect/>
          </a:stretch>
        </p:blipFill>
        <p:spPr>
          <a:xfrm>
            <a:off x="8413376" y="6013149"/>
            <a:ext cx="558801" cy="141479"/>
          </a:xfrm>
          <a:prstGeom prst="rect">
            <a:avLst/>
          </a:prstGeom>
          <a:ln w="12700">
            <a:miter lim="400000"/>
          </a:ln>
        </p:spPr>
      </p:pic>
      <p:pic>
        <p:nvPicPr>
          <p:cNvPr id="240" name="Imatge" descr="Imatge"/>
          <p:cNvPicPr>
            <a:picLocks noChangeAspect="1"/>
          </p:cNvPicPr>
          <p:nvPr/>
        </p:nvPicPr>
        <p:blipFill>
          <a:blip r:embed="rId9">
            <a:extLst/>
          </a:blip>
          <a:stretch>
            <a:fillRect/>
          </a:stretch>
        </p:blipFill>
        <p:spPr>
          <a:xfrm>
            <a:off x="11465074" y="5466358"/>
            <a:ext cx="558801" cy="141479"/>
          </a:xfrm>
          <a:prstGeom prst="rect">
            <a:avLst/>
          </a:prstGeom>
          <a:ln w="12700">
            <a:miter lim="400000"/>
          </a:ln>
        </p:spPr>
      </p:pic>
      <p:pic>
        <p:nvPicPr>
          <p:cNvPr id="241" name="Imatge" descr="Imatge"/>
          <p:cNvPicPr>
            <a:picLocks noChangeAspect="1"/>
          </p:cNvPicPr>
          <p:nvPr/>
        </p:nvPicPr>
        <p:blipFill>
          <a:blip r:embed="rId10">
            <a:extLst/>
          </a:blip>
          <a:stretch>
            <a:fillRect/>
          </a:stretch>
        </p:blipFill>
        <p:spPr>
          <a:xfrm>
            <a:off x="2190795" y="2243722"/>
            <a:ext cx="3257211" cy="901556"/>
          </a:xfrm>
          <a:prstGeom prst="rect">
            <a:avLst/>
          </a:prstGeom>
          <a:ln w="12700">
            <a:miter lim="400000"/>
          </a:ln>
        </p:spPr>
      </p:pic>
      <p:pic>
        <p:nvPicPr>
          <p:cNvPr id="242" name="Imatge" descr="Imatge"/>
          <p:cNvPicPr>
            <a:picLocks noChangeAspect="1"/>
          </p:cNvPicPr>
          <p:nvPr/>
        </p:nvPicPr>
        <p:blipFill>
          <a:blip r:embed="rId11">
            <a:extLst/>
          </a:blip>
          <a:stretch>
            <a:fillRect/>
          </a:stretch>
        </p:blipFill>
        <p:spPr>
          <a:xfrm>
            <a:off x="8591327" y="2495734"/>
            <a:ext cx="1918579" cy="63952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igns of Optimality"/>
          <p:cNvSpPr txBox="1"/>
          <p:nvPr/>
        </p:nvSpPr>
        <p:spPr>
          <a:xfrm>
            <a:off x="3904307" y="4110021"/>
            <a:ext cx="51961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latin typeface="Helvetica"/>
                <a:ea typeface="Helvetica"/>
                <a:cs typeface="Helvetica"/>
                <a:sym typeface="Helvetica"/>
              </a:defRPr>
            </a:lvl1pPr>
          </a:lstStyle>
          <a:p>
            <a:pPr/>
            <a:r>
              <a:t>Signs of Optimality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0" name="Imatge" descr="Imatge"/>
          <p:cNvPicPr>
            <a:picLocks noChangeAspect="1"/>
          </p:cNvPicPr>
          <p:nvPr/>
        </p:nvPicPr>
        <p:blipFill>
          <a:blip r:embed="rId3">
            <a:extLst/>
          </a:blip>
          <a:stretch>
            <a:fillRect/>
          </a:stretch>
        </p:blipFill>
        <p:spPr>
          <a:xfrm>
            <a:off x="849413" y="5311708"/>
            <a:ext cx="2571369" cy="1928528"/>
          </a:xfrm>
          <a:prstGeom prst="rect">
            <a:avLst/>
          </a:prstGeom>
          <a:ln w="12700">
            <a:miter lim="400000"/>
          </a:ln>
        </p:spPr>
      </p:pic>
      <p:sp>
        <p:nvSpPr>
          <p:cNvPr id="251" name="2 g"/>
          <p:cNvSpPr txBox="1"/>
          <p:nvPr/>
        </p:nvSpPr>
        <p:spPr>
          <a:xfrm>
            <a:off x="1784323" y="7327060"/>
            <a:ext cx="70154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2 g</a:t>
            </a:r>
          </a:p>
        </p:txBody>
      </p:sp>
      <p:sp>
        <p:nvSpPr>
          <p:cNvPr id="252" name="2,000,000 g"/>
          <p:cNvSpPr txBox="1"/>
          <p:nvPr/>
        </p:nvSpPr>
        <p:spPr>
          <a:xfrm>
            <a:off x="4307202" y="7339760"/>
            <a:ext cx="214769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2,000,000 g</a:t>
            </a:r>
          </a:p>
        </p:txBody>
      </p:sp>
      <p:sp>
        <p:nvSpPr>
          <p:cNvPr id="253" name="400,000,000 g"/>
          <p:cNvSpPr txBox="1"/>
          <p:nvPr/>
        </p:nvSpPr>
        <p:spPr>
          <a:xfrm>
            <a:off x="8756170" y="7339760"/>
            <a:ext cx="257137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400,000,000 g</a:t>
            </a:r>
          </a:p>
        </p:txBody>
      </p:sp>
      <p:pic>
        <p:nvPicPr>
          <p:cNvPr id="254" name="Imatge" descr="Imatge"/>
          <p:cNvPicPr>
            <a:picLocks noChangeAspect="1"/>
          </p:cNvPicPr>
          <p:nvPr/>
        </p:nvPicPr>
        <p:blipFill>
          <a:blip r:embed="rId4">
            <a:extLst/>
          </a:blip>
          <a:srcRect l="0" t="16455" r="0" b="0"/>
          <a:stretch>
            <a:fillRect/>
          </a:stretch>
        </p:blipFill>
        <p:spPr>
          <a:xfrm>
            <a:off x="3648124" y="2648105"/>
            <a:ext cx="3698024" cy="4634253"/>
          </a:xfrm>
          <a:prstGeom prst="rect">
            <a:avLst/>
          </a:prstGeom>
          <a:ln w="12700">
            <a:miter lim="400000"/>
          </a:ln>
        </p:spPr>
      </p:pic>
      <p:pic>
        <p:nvPicPr>
          <p:cNvPr id="255" name="Imatge" descr="Imatge"/>
          <p:cNvPicPr>
            <a:picLocks noChangeAspect="1"/>
          </p:cNvPicPr>
          <p:nvPr/>
        </p:nvPicPr>
        <p:blipFill>
          <a:blip r:embed="rId5">
            <a:extLst/>
          </a:blip>
          <a:srcRect l="5540" t="0" r="5204" b="7128"/>
          <a:stretch>
            <a:fillRect/>
          </a:stretch>
        </p:blipFill>
        <p:spPr>
          <a:xfrm rot="5400000">
            <a:off x="6614978" y="1447190"/>
            <a:ext cx="6853664" cy="4936293"/>
          </a:xfrm>
          <a:prstGeom prst="rect">
            <a:avLst/>
          </a:prstGeom>
          <a:ln w="12700">
            <a:miter lim="400000"/>
          </a:ln>
        </p:spPr>
      </p:pic>
      <p:sp>
        <p:nvSpPr>
          <p:cNvPr id="256" name="Body Mass"/>
          <p:cNvSpPr txBox="1"/>
          <p:nvPr/>
        </p:nvSpPr>
        <p:spPr>
          <a:xfrm>
            <a:off x="5238508" y="8241508"/>
            <a:ext cx="252778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atin typeface="Helvetica"/>
                <a:ea typeface="Helvetica"/>
                <a:cs typeface="Helvetica"/>
                <a:sym typeface="Helvetica"/>
              </a:defRPr>
            </a:lvl1pPr>
          </a:lstStyle>
          <a:p>
            <a:pPr/>
            <a:r>
              <a:t>Body Mass</a:t>
            </a:r>
          </a:p>
        </p:txBody>
      </p:sp>
      <p:sp>
        <p:nvSpPr>
          <p:cNvPr id="257" name="Línia"/>
          <p:cNvSpPr/>
          <p:nvPr/>
        </p:nvSpPr>
        <p:spPr>
          <a:xfrm>
            <a:off x="903460" y="8104764"/>
            <a:ext cx="11197880" cy="1"/>
          </a:xfrm>
          <a:prstGeom prst="line">
            <a:avLst/>
          </a:prstGeom>
          <a:ln w="50800">
            <a:solidFill>
              <a:srgbClr val="FFFFFF"/>
            </a:solidFill>
            <a:miter lim="400000"/>
            <a:tailEnd type="triangle"/>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258" name="Scalability"/>
          <p:cNvSpPr txBox="1"/>
          <p:nvPr>
            <p:ph type="title" idx="4294967295"/>
          </p:nvPr>
        </p:nvSpPr>
        <p:spPr>
          <a:xfrm>
            <a:off x="789994" y="508860"/>
            <a:ext cx="3116611" cy="889001"/>
          </a:xfrm>
          <a:prstGeom prst="rect">
            <a:avLst/>
          </a:prstGeom>
        </p:spPr>
        <p:txBody>
          <a:bodyPr lIns="38100" tIns="38100" rIns="38100" bIns="38100">
            <a:noAutofit/>
          </a:bodyPr>
          <a:lstStyle>
            <a:lvl1pPr algn="l" defTabSz="457200">
              <a:defRPr sz="4800">
                <a:solidFill>
                  <a:srgbClr val="FF2700"/>
                </a:solidFill>
                <a:latin typeface="Helvetica"/>
                <a:ea typeface="Helvetica"/>
                <a:cs typeface="Helvetica"/>
                <a:sym typeface="Helvetica"/>
              </a:defRPr>
            </a:lvl1pPr>
          </a:lstStyle>
          <a:p>
            <a:pPr>
              <a:defRPr>
                <a:solidFill>
                  <a:srgbClr val="FFFFFF"/>
                </a:solidFill>
              </a:defRPr>
            </a:pPr>
            <a:r>
              <a:rPr>
                <a:solidFill>
                  <a:srgbClr val="FF2700"/>
                </a:solidFill>
              </a:rPr>
              <a:t>Scalability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2" name="Imatge" descr="Imatge"/>
          <p:cNvPicPr>
            <a:picLocks noChangeAspect="1"/>
          </p:cNvPicPr>
          <p:nvPr/>
        </p:nvPicPr>
        <p:blipFill>
          <a:blip r:embed="rId3">
            <a:extLst/>
          </a:blip>
          <a:stretch>
            <a:fillRect/>
          </a:stretch>
        </p:blipFill>
        <p:spPr>
          <a:xfrm>
            <a:off x="821677" y="1554701"/>
            <a:ext cx="9546220" cy="6430838"/>
          </a:xfrm>
          <a:prstGeom prst="rect">
            <a:avLst/>
          </a:prstGeom>
          <a:ln w="12700">
            <a:miter lim="400000"/>
          </a:ln>
        </p:spPr>
      </p:pic>
      <p:sp>
        <p:nvSpPr>
          <p:cNvPr id="263" name="Universal Scaling of Metabolic Rate"/>
          <p:cNvSpPr txBox="1"/>
          <p:nvPr/>
        </p:nvSpPr>
        <p:spPr>
          <a:xfrm>
            <a:off x="1633934" y="330605"/>
            <a:ext cx="973693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t>Universal </a:t>
            </a:r>
            <a:r>
              <a:rPr>
                <a:solidFill>
                  <a:srgbClr val="FF2700"/>
                </a:solidFill>
              </a:rPr>
              <a:t>Scaling </a:t>
            </a:r>
            <a:r>
              <a:t>of Metabolic Rate</a:t>
            </a:r>
          </a:p>
        </p:txBody>
      </p:sp>
      <p:grpSp>
        <p:nvGrpSpPr>
          <p:cNvPr id="266" name="Grup"/>
          <p:cNvGrpSpPr/>
          <p:nvPr/>
        </p:nvGrpSpPr>
        <p:grpSpPr>
          <a:xfrm>
            <a:off x="10593620" y="1554702"/>
            <a:ext cx="1848205" cy="2789934"/>
            <a:chOff x="0" y="0"/>
            <a:chExt cx="1848203" cy="2789933"/>
          </a:xfrm>
        </p:grpSpPr>
        <p:pic>
          <p:nvPicPr>
            <p:cNvPr id="264" name="droppedImage.png" descr="droppedImage.png"/>
            <p:cNvPicPr>
              <a:picLocks noChangeAspect="1"/>
            </p:cNvPicPr>
            <p:nvPr/>
          </p:nvPicPr>
          <p:blipFill>
            <a:blip r:embed="rId4">
              <a:extLst/>
            </a:blip>
            <a:stretch>
              <a:fillRect/>
            </a:stretch>
          </p:blipFill>
          <p:spPr>
            <a:xfrm>
              <a:off x="0" y="0"/>
              <a:ext cx="1848204" cy="2129131"/>
            </a:xfrm>
            <a:prstGeom prst="rect">
              <a:avLst/>
            </a:prstGeom>
            <a:ln w="12700" cap="flat">
              <a:noFill/>
              <a:miter lim="400000"/>
            </a:ln>
            <a:effectLst/>
          </p:spPr>
        </p:pic>
        <p:sp>
          <p:nvSpPr>
            <p:cNvPr id="265" name="Geoff West…"/>
            <p:cNvSpPr txBox="1"/>
            <p:nvPr/>
          </p:nvSpPr>
          <p:spPr>
            <a:xfrm>
              <a:off x="46205" y="2143062"/>
              <a:ext cx="1755794" cy="646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algn="l">
                <a:defRPr sz="2200">
                  <a:latin typeface="Gill Sans"/>
                  <a:ea typeface="Gill Sans"/>
                  <a:cs typeface="Gill Sans"/>
                  <a:sym typeface="Gill Sans"/>
                </a:defRPr>
              </a:pPr>
              <a:r>
                <a:t>Geoff West</a:t>
              </a:r>
            </a:p>
            <a:p>
              <a:pPr algn="l">
                <a:defRPr sz="2200">
                  <a:latin typeface="Gill Sans"/>
                  <a:ea typeface="Gill Sans"/>
                  <a:cs typeface="Gill Sans"/>
                  <a:sym typeface="Gill Sans"/>
                </a:defRPr>
              </a:pPr>
              <a:r>
                <a:t>SFI</a:t>
              </a:r>
            </a:p>
          </p:txBody>
        </p:sp>
      </p:grpSp>
      <p:sp>
        <p:nvSpPr>
          <p:cNvPr id="267" name="Slope = 3/4 &lt; 1"/>
          <p:cNvSpPr txBox="1"/>
          <p:nvPr/>
        </p:nvSpPr>
        <p:spPr>
          <a:xfrm>
            <a:off x="1546565" y="8167810"/>
            <a:ext cx="346065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Slope = 3/4 &lt; 1</a:t>
            </a:r>
          </a:p>
        </p:txBody>
      </p:sp>
      <p:sp>
        <p:nvSpPr>
          <p:cNvPr id="268" name="SUBLINEAR"/>
          <p:cNvSpPr txBox="1"/>
          <p:nvPr/>
        </p:nvSpPr>
        <p:spPr>
          <a:xfrm>
            <a:off x="6713463" y="8167810"/>
            <a:ext cx="292954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3">
                    <a:satOff val="-13807"/>
                    <a:lumOff val="19329"/>
                  </a:schemeClr>
                </a:solidFill>
                <a:latin typeface="Helvetica"/>
                <a:ea typeface="Helvetica"/>
                <a:cs typeface="Helvetica"/>
                <a:sym typeface="Helvetica"/>
              </a:defRPr>
            </a:lvl1pPr>
          </a:lstStyle>
          <a:p>
            <a:pPr/>
            <a:r>
              <a:t>SUBLINEAR</a:t>
            </a:r>
          </a:p>
        </p:txBody>
      </p:sp>
      <p:sp>
        <p:nvSpPr>
          <p:cNvPr id="269" name="Línia"/>
          <p:cNvSpPr/>
          <p:nvPr/>
        </p:nvSpPr>
        <p:spPr>
          <a:xfrm>
            <a:off x="5248706" y="8510710"/>
            <a:ext cx="1261021" cy="1"/>
          </a:xfrm>
          <a:prstGeom prst="line">
            <a:avLst/>
          </a:prstGeom>
          <a:ln w="63500">
            <a:solidFill>
              <a:srgbClr val="FFFFFF"/>
            </a:solidFill>
            <a:miter lim="400000"/>
            <a:tailEnd type="triangle"/>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pic>
        <p:nvPicPr>
          <p:cNvPr id="270" name="allometric_scaling.png" descr="allometric_scaling.png"/>
          <p:cNvPicPr>
            <a:picLocks noChangeAspect="1"/>
          </p:cNvPicPr>
          <p:nvPr/>
        </p:nvPicPr>
        <p:blipFill>
          <a:blip r:embed="rId5">
            <a:extLst/>
          </a:blip>
          <a:stretch>
            <a:fillRect/>
          </a:stretch>
        </p:blipFill>
        <p:spPr>
          <a:xfrm>
            <a:off x="5920036" y="5434565"/>
            <a:ext cx="3946745" cy="8119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Biological Growth under Constrains"/>
          <p:cNvSpPr txBox="1"/>
          <p:nvPr/>
        </p:nvSpPr>
        <p:spPr>
          <a:xfrm>
            <a:off x="1667718" y="640500"/>
            <a:ext cx="966936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t>Biological Growth under </a:t>
            </a:r>
            <a:r>
              <a:rPr>
                <a:solidFill>
                  <a:srgbClr val="FF2700"/>
                </a:solidFill>
              </a:rPr>
              <a:t>Constrains</a:t>
            </a:r>
          </a:p>
        </p:txBody>
      </p:sp>
      <p:grpSp>
        <p:nvGrpSpPr>
          <p:cNvPr id="277" name="Grup"/>
          <p:cNvGrpSpPr/>
          <p:nvPr/>
        </p:nvGrpSpPr>
        <p:grpSpPr>
          <a:xfrm>
            <a:off x="705208" y="2274202"/>
            <a:ext cx="5668023" cy="5734172"/>
            <a:chOff x="0" y="0"/>
            <a:chExt cx="5668021" cy="5734171"/>
          </a:xfrm>
        </p:grpSpPr>
        <p:pic>
          <p:nvPicPr>
            <p:cNvPr id="275" name="Imatge" descr="Imatge"/>
            <p:cNvPicPr>
              <a:picLocks noChangeAspect="1"/>
            </p:cNvPicPr>
            <p:nvPr/>
          </p:nvPicPr>
          <p:blipFill>
            <a:blip r:embed="rId3">
              <a:extLst/>
            </a:blip>
            <a:stretch>
              <a:fillRect/>
            </a:stretch>
          </p:blipFill>
          <p:spPr>
            <a:xfrm>
              <a:off x="0" y="0"/>
              <a:ext cx="5668022" cy="3787573"/>
            </a:xfrm>
            <a:prstGeom prst="rect">
              <a:avLst/>
            </a:prstGeom>
            <a:ln w="12700" cap="flat">
              <a:noFill/>
              <a:miter lim="400000"/>
            </a:ln>
            <a:effectLst/>
          </p:spPr>
        </p:pic>
        <p:pic>
          <p:nvPicPr>
            <p:cNvPr id="276" name="logistic_equation.png" descr="logistic_equation.png"/>
            <p:cNvPicPr>
              <a:picLocks noChangeAspect="1"/>
            </p:cNvPicPr>
            <p:nvPr/>
          </p:nvPicPr>
          <p:blipFill>
            <a:blip r:embed="rId4">
              <a:extLst/>
            </a:blip>
            <a:stretch>
              <a:fillRect/>
            </a:stretch>
          </p:blipFill>
          <p:spPr>
            <a:xfrm>
              <a:off x="186178" y="4198428"/>
              <a:ext cx="5295665" cy="1535744"/>
            </a:xfrm>
            <a:prstGeom prst="rect">
              <a:avLst/>
            </a:prstGeom>
            <a:ln w="12700" cap="flat">
              <a:noFill/>
              <a:miter lim="400000"/>
            </a:ln>
            <a:effectLst/>
          </p:spPr>
        </p:pic>
      </p:grpSp>
      <p:grpSp>
        <p:nvGrpSpPr>
          <p:cNvPr id="280" name="Grup"/>
          <p:cNvGrpSpPr/>
          <p:nvPr/>
        </p:nvGrpSpPr>
        <p:grpSpPr>
          <a:xfrm>
            <a:off x="6922388" y="2340143"/>
            <a:ext cx="5218937" cy="5915479"/>
            <a:chOff x="0" y="0"/>
            <a:chExt cx="5218936" cy="5915478"/>
          </a:xfrm>
        </p:grpSpPr>
        <p:pic>
          <p:nvPicPr>
            <p:cNvPr id="278" name="Imatge" descr="Imatge"/>
            <p:cNvPicPr>
              <a:picLocks noChangeAspect="1"/>
            </p:cNvPicPr>
            <p:nvPr/>
          </p:nvPicPr>
          <p:blipFill>
            <a:blip r:embed="rId5">
              <a:extLst/>
            </a:blip>
            <a:stretch>
              <a:fillRect/>
            </a:stretch>
          </p:blipFill>
          <p:spPr>
            <a:xfrm>
              <a:off x="0" y="0"/>
              <a:ext cx="4962224" cy="3787573"/>
            </a:xfrm>
            <a:prstGeom prst="rect">
              <a:avLst/>
            </a:prstGeom>
            <a:ln w="12700" cap="flat">
              <a:noFill/>
              <a:miter lim="400000"/>
            </a:ln>
            <a:effectLst/>
          </p:spPr>
        </p:pic>
        <p:sp>
          <p:nvSpPr>
            <p:cNvPr id="279" name="Larger, more complex colonies use less energy, have lower rates of reproduction, and have longer life spans than smaller colonies or unitary organisms."/>
            <p:cNvSpPr txBox="1"/>
            <p:nvPr/>
          </p:nvSpPr>
          <p:spPr>
            <a:xfrm>
              <a:off x="55515" y="3972378"/>
              <a:ext cx="5163422" cy="194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2400">
                  <a:latin typeface="Helvetica"/>
                  <a:ea typeface="Helvetica"/>
                  <a:cs typeface="Helvetica"/>
                  <a:sym typeface="Helvetica"/>
                </a:defRPr>
              </a:lvl1pPr>
            </a:lstStyle>
            <a:p>
              <a:pPr/>
              <a:r>
                <a:t>Larger, more complex colonies use less energy, have lower rates of reproduction, and have longer life spans than smaller colonies or unitary organisms.</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ub-linear Scaling in Infrastructures"/>
          <p:cNvSpPr txBox="1"/>
          <p:nvPr/>
        </p:nvSpPr>
        <p:spPr>
          <a:xfrm>
            <a:off x="1616967" y="380039"/>
            <a:ext cx="977086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t>Sub-linear </a:t>
            </a:r>
            <a:r>
              <a:rPr>
                <a:solidFill>
                  <a:srgbClr val="FF2700"/>
                </a:solidFill>
              </a:rPr>
              <a:t>Scaling </a:t>
            </a:r>
            <a:r>
              <a:t>in Infrastructures</a:t>
            </a:r>
          </a:p>
        </p:txBody>
      </p:sp>
      <p:pic>
        <p:nvPicPr>
          <p:cNvPr id="285" name="Imatge" descr="Imatge"/>
          <p:cNvPicPr>
            <a:picLocks noChangeAspect="1"/>
          </p:cNvPicPr>
          <p:nvPr/>
        </p:nvPicPr>
        <p:blipFill>
          <a:blip r:embed="rId3">
            <a:extLst/>
          </a:blip>
          <a:srcRect l="0" t="0" r="0" b="12455"/>
          <a:stretch>
            <a:fillRect/>
          </a:stretch>
        </p:blipFill>
        <p:spPr>
          <a:xfrm>
            <a:off x="1423392" y="5755486"/>
            <a:ext cx="10343171" cy="3225939"/>
          </a:xfrm>
          <a:prstGeom prst="rect">
            <a:avLst/>
          </a:prstGeom>
          <a:ln w="12700">
            <a:miter lim="400000"/>
          </a:ln>
        </p:spPr>
      </p:pic>
      <p:pic>
        <p:nvPicPr>
          <p:cNvPr id="286" name="Imatge" descr="Imatge"/>
          <p:cNvPicPr>
            <a:picLocks noChangeAspect="1"/>
          </p:cNvPicPr>
          <p:nvPr/>
        </p:nvPicPr>
        <p:blipFill>
          <a:blip r:embed="rId4">
            <a:extLst/>
          </a:blip>
          <a:stretch>
            <a:fillRect/>
          </a:stretch>
        </p:blipFill>
        <p:spPr>
          <a:xfrm>
            <a:off x="6808658" y="1567942"/>
            <a:ext cx="4989194" cy="3837842"/>
          </a:xfrm>
          <a:prstGeom prst="rect">
            <a:avLst/>
          </a:prstGeom>
          <a:ln w="12700">
            <a:miter lim="400000"/>
          </a:ln>
        </p:spPr>
      </p:pic>
      <p:pic>
        <p:nvPicPr>
          <p:cNvPr id="287" name="Imatge" descr="Imatge"/>
          <p:cNvPicPr>
            <a:picLocks noChangeAspect="1"/>
          </p:cNvPicPr>
          <p:nvPr/>
        </p:nvPicPr>
        <p:blipFill>
          <a:blip r:embed="rId5">
            <a:extLst/>
          </a:blip>
          <a:srcRect l="0" t="0" r="14283" b="0"/>
          <a:stretch>
            <a:fillRect/>
          </a:stretch>
        </p:blipFill>
        <p:spPr>
          <a:xfrm>
            <a:off x="1397744" y="1593770"/>
            <a:ext cx="5058424" cy="393424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91" name="Origins of Scaling: Fractal Networks"/>
          <p:cNvSpPr txBox="1"/>
          <p:nvPr>
            <p:ph type="title"/>
          </p:nvPr>
        </p:nvSpPr>
        <p:spPr>
          <a:xfrm>
            <a:off x="1242134" y="310128"/>
            <a:ext cx="10520532" cy="889001"/>
          </a:xfrm>
          <a:prstGeom prst="rect">
            <a:avLst/>
          </a:prstGeom>
        </p:spPr>
        <p:txBody>
          <a:bodyPr lIns="38100" tIns="38100" rIns="38100" bIns="38100"/>
          <a:lstStyle/>
          <a:p>
            <a:pPr marL="0" marR="0" defTabSz="457200">
              <a:defRPr sz="4800">
                <a:solidFill>
                  <a:srgbClr val="FFFFFF"/>
                </a:solidFill>
                <a:uFillTx/>
                <a:latin typeface="Helvetica"/>
                <a:ea typeface="Helvetica"/>
                <a:cs typeface="Helvetica"/>
                <a:sym typeface="Helvetica"/>
              </a:defRPr>
            </a:pPr>
            <a:r>
              <a:t>Origins of Scaling: Fractal </a:t>
            </a:r>
            <a:r>
              <a:rPr>
                <a:solidFill>
                  <a:srgbClr val="FF2600"/>
                </a:solidFill>
              </a:rPr>
              <a:t>Networks</a:t>
            </a:r>
          </a:p>
        </p:txBody>
      </p:sp>
      <p:pic>
        <p:nvPicPr>
          <p:cNvPr id="292" name="Imatge" descr="Imatge"/>
          <p:cNvPicPr>
            <a:picLocks noChangeAspect="1"/>
          </p:cNvPicPr>
          <p:nvPr/>
        </p:nvPicPr>
        <p:blipFill>
          <a:blip r:embed="rId3">
            <a:extLst/>
          </a:blip>
          <a:stretch>
            <a:fillRect/>
          </a:stretch>
        </p:blipFill>
        <p:spPr>
          <a:xfrm>
            <a:off x="-591069" y="1297702"/>
            <a:ext cx="8259039" cy="7619412"/>
          </a:xfrm>
          <a:prstGeom prst="rect">
            <a:avLst/>
          </a:prstGeom>
          <a:ln w="12700">
            <a:miter lim="400000"/>
          </a:ln>
        </p:spPr>
      </p:pic>
      <p:pic>
        <p:nvPicPr>
          <p:cNvPr id="293" name="Imatge" descr="Imatge"/>
          <p:cNvPicPr>
            <a:picLocks noChangeAspect="1"/>
          </p:cNvPicPr>
          <p:nvPr/>
        </p:nvPicPr>
        <p:blipFill>
          <a:blip r:embed="rId4">
            <a:extLst/>
          </a:blip>
          <a:stretch>
            <a:fillRect/>
          </a:stretch>
        </p:blipFill>
        <p:spPr>
          <a:xfrm>
            <a:off x="7804617" y="1615003"/>
            <a:ext cx="5232401" cy="69850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uper-linear Scaling in Cities"/>
          <p:cNvSpPr txBox="1"/>
          <p:nvPr/>
        </p:nvSpPr>
        <p:spPr>
          <a:xfrm>
            <a:off x="2531814" y="353767"/>
            <a:ext cx="794117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t>Super-linear </a:t>
            </a:r>
            <a:r>
              <a:rPr>
                <a:solidFill>
                  <a:srgbClr val="FF2700"/>
                </a:solidFill>
              </a:rPr>
              <a:t>Scaling </a:t>
            </a:r>
            <a:r>
              <a:t>in Cities</a:t>
            </a:r>
          </a:p>
        </p:txBody>
      </p:sp>
      <p:pic>
        <p:nvPicPr>
          <p:cNvPr id="298" name="Imatge" descr="Imatge"/>
          <p:cNvPicPr>
            <a:picLocks noChangeAspect="1"/>
          </p:cNvPicPr>
          <p:nvPr/>
        </p:nvPicPr>
        <p:blipFill>
          <a:blip r:embed="rId3">
            <a:extLst/>
          </a:blip>
          <a:stretch>
            <a:fillRect/>
          </a:stretch>
        </p:blipFill>
        <p:spPr>
          <a:xfrm>
            <a:off x="904068" y="1556707"/>
            <a:ext cx="8711985" cy="6640186"/>
          </a:xfrm>
          <a:prstGeom prst="rect">
            <a:avLst/>
          </a:prstGeom>
          <a:ln w="12700">
            <a:miter lim="400000"/>
          </a:ln>
        </p:spPr>
      </p:pic>
      <p:pic>
        <p:nvPicPr>
          <p:cNvPr id="299" name="Imatge" descr="Imatge"/>
          <p:cNvPicPr>
            <a:picLocks noChangeAspect="1"/>
          </p:cNvPicPr>
          <p:nvPr/>
        </p:nvPicPr>
        <p:blipFill>
          <a:blip r:embed="rId4">
            <a:extLst/>
          </a:blip>
          <a:stretch>
            <a:fillRect/>
          </a:stretch>
        </p:blipFill>
        <p:spPr>
          <a:xfrm>
            <a:off x="10063364" y="1651899"/>
            <a:ext cx="2036016" cy="2036017"/>
          </a:xfrm>
          <a:prstGeom prst="rect">
            <a:avLst/>
          </a:prstGeom>
          <a:ln w="12700">
            <a:miter lim="400000"/>
          </a:ln>
        </p:spPr>
      </p:pic>
      <p:grpSp>
        <p:nvGrpSpPr>
          <p:cNvPr id="302" name="Grup"/>
          <p:cNvGrpSpPr/>
          <p:nvPr/>
        </p:nvGrpSpPr>
        <p:grpSpPr>
          <a:xfrm>
            <a:off x="10157269" y="4986044"/>
            <a:ext cx="1848205" cy="2789935"/>
            <a:chOff x="0" y="0"/>
            <a:chExt cx="1848203" cy="2789933"/>
          </a:xfrm>
        </p:grpSpPr>
        <p:pic>
          <p:nvPicPr>
            <p:cNvPr id="300" name="droppedImage.png" descr="droppedImage.png"/>
            <p:cNvPicPr>
              <a:picLocks noChangeAspect="1"/>
            </p:cNvPicPr>
            <p:nvPr/>
          </p:nvPicPr>
          <p:blipFill>
            <a:blip r:embed="rId5">
              <a:extLst/>
            </a:blip>
            <a:stretch>
              <a:fillRect/>
            </a:stretch>
          </p:blipFill>
          <p:spPr>
            <a:xfrm>
              <a:off x="0" y="0"/>
              <a:ext cx="1848204" cy="2129131"/>
            </a:xfrm>
            <a:prstGeom prst="rect">
              <a:avLst/>
            </a:prstGeom>
            <a:ln w="12700" cap="flat">
              <a:noFill/>
              <a:miter lim="400000"/>
            </a:ln>
            <a:effectLst/>
          </p:spPr>
        </p:pic>
        <p:sp>
          <p:nvSpPr>
            <p:cNvPr id="301" name="Geoff West…"/>
            <p:cNvSpPr txBox="1"/>
            <p:nvPr/>
          </p:nvSpPr>
          <p:spPr>
            <a:xfrm>
              <a:off x="46205" y="2143062"/>
              <a:ext cx="1755794" cy="646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algn="l">
                <a:defRPr sz="2200">
                  <a:latin typeface="Gill Sans"/>
                  <a:ea typeface="Gill Sans"/>
                  <a:cs typeface="Gill Sans"/>
                  <a:sym typeface="Gill Sans"/>
                </a:defRPr>
              </a:pPr>
              <a:r>
                <a:t>Geoff West</a:t>
              </a:r>
            </a:p>
            <a:p>
              <a:pPr algn="l">
                <a:defRPr sz="2200">
                  <a:latin typeface="Gill Sans"/>
                  <a:ea typeface="Gill Sans"/>
                  <a:cs typeface="Gill Sans"/>
                  <a:sym typeface="Gill Sans"/>
                </a:defRPr>
              </a:pPr>
              <a:r>
                <a:t>SFI</a:t>
              </a:r>
            </a:p>
          </p:txBody>
        </p:sp>
      </p:grpSp>
      <p:sp>
        <p:nvSpPr>
          <p:cNvPr id="303" name="Luis Bettencourt…"/>
          <p:cNvSpPr txBox="1"/>
          <p:nvPr/>
        </p:nvSpPr>
        <p:spPr>
          <a:xfrm>
            <a:off x="10035748" y="3717930"/>
            <a:ext cx="209124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latin typeface="Gill Sans"/>
                <a:ea typeface="Gill Sans"/>
                <a:cs typeface="Gill Sans"/>
                <a:sym typeface="Gill Sans"/>
              </a:defRPr>
            </a:pPr>
            <a:r>
              <a:t>Luis Bettencourt</a:t>
            </a:r>
          </a:p>
          <a:p>
            <a:pPr algn="l">
              <a:defRPr sz="2200">
                <a:latin typeface="Gill Sans"/>
                <a:ea typeface="Gill Sans"/>
                <a:cs typeface="Gill Sans"/>
                <a:sym typeface="Gill Sans"/>
              </a:defRPr>
            </a:pPr>
            <a:r>
              <a:t>SFI</a:t>
            </a:r>
          </a:p>
        </p:txBody>
      </p:sp>
      <p:sp>
        <p:nvSpPr>
          <p:cNvPr id="304" name="Bettencourt et al (2007) PNAS 104, 7301-7306"/>
          <p:cNvSpPr txBox="1"/>
          <p:nvPr/>
        </p:nvSpPr>
        <p:spPr>
          <a:xfrm>
            <a:off x="4790055" y="8561632"/>
            <a:ext cx="7473798"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Bettencourt et al (2007) PNAS 104, 7301-7306</a:t>
            </a:r>
          </a:p>
        </p:txBody>
      </p:sp>
      <p:sp>
        <p:nvSpPr>
          <p:cNvPr id="305" name="15% rule"/>
          <p:cNvSpPr txBox="1"/>
          <p:nvPr/>
        </p:nvSpPr>
        <p:spPr>
          <a:xfrm>
            <a:off x="6502922" y="6038111"/>
            <a:ext cx="201864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15% rule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What Network Architectures are Optimal ?"/>
          <p:cNvSpPr txBox="1"/>
          <p:nvPr/>
        </p:nvSpPr>
        <p:spPr>
          <a:xfrm>
            <a:off x="3602278" y="3721099"/>
            <a:ext cx="5800244" cy="231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4800">
                <a:latin typeface="Helvetica"/>
                <a:ea typeface="Helvetica"/>
                <a:cs typeface="Helvetica"/>
                <a:sym typeface="Helvetica"/>
              </a:defRPr>
            </a:lvl1pPr>
          </a:lstStyle>
          <a:p>
            <a:pPr/>
            <a:r>
              <a:t>What Network Architectures are Optimal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09" name="Imatge" descr="Imatge"/>
          <p:cNvPicPr>
            <a:picLocks noChangeAspect="1"/>
          </p:cNvPicPr>
          <p:nvPr/>
        </p:nvPicPr>
        <p:blipFill>
          <a:blip r:embed="rId3">
            <a:extLst/>
          </a:blip>
          <a:stretch>
            <a:fillRect/>
          </a:stretch>
        </p:blipFill>
        <p:spPr>
          <a:xfrm>
            <a:off x="-1101396" y="-3229891"/>
            <a:ext cx="13209075" cy="13154264"/>
          </a:xfrm>
          <a:prstGeom prst="rect">
            <a:avLst/>
          </a:prstGeom>
          <a:ln w="12700">
            <a:miter lim="400000"/>
          </a:ln>
        </p:spPr>
      </p:pic>
      <p:sp>
        <p:nvSpPr>
          <p:cNvPr id="310" name="Social Networks"/>
          <p:cNvSpPr txBox="1"/>
          <p:nvPr>
            <p:ph type="title" idx="4294967295"/>
          </p:nvPr>
        </p:nvSpPr>
        <p:spPr>
          <a:xfrm>
            <a:off x="4297333" y="750713"/>
            <a:ext cx="4883036" cy="889001"/>
          </a:xfrm>
          <a:prstGeom prst="rect">
            <a:avLst/>
          </a:prstGeom>
        </p:spPr>
        <p:txBody>
          <a:bodyPr lIns="38100" tIns="38100" rIns="38100" bIns="38100">
            <a:noAutofit/>
          </a:bodyPr>
          <a:lstStyle/>
          <a:p>
            <a:pPr defTabSz="457200">
              <a:defRPr sz="4800">
                <a:latin typeface="Helvetica"/>
                <a:ea typeface="Helvetica"/>
                <a:cs typeface="Helvetica"/>
                <a:sym typeface="Helvetica"/>
              </a:defRPr>
            </a:pPr>
            <a:r>
              <a:t>Social </a:t>
            </a:r>
            <a:r>
              <a:rPr>
                <a:solidFill>
                  <a:srgbClr val="FF2600"/>
                </a:solidFill>
              </a:rPr>
              <a:t>Networks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4" name="Imatge" descr="Imatge"/>
          <p:cNvPicPr>
            <a:picLocks noChangeAspect="1"/>
          </p:cNvPicPr>
          <p:nvPr/>
        </p:nvPicPr>
        <p:blipFill>
          <a:blip r:embed="rId3">
            <a:extLst/>
          </a:blip>
          <a:srcRect l="0" t="0" r="0" b="0"/>
          <a:stretch>
            <a:fillRect/>
          </a:stretch>
        </p:blipFill>
        <p:spPr>
          <a:xfrm>
            <a:off x="325281" y="2991048"/>
            <a:ext cx="6655444" cy="3771418"/>
          </a:xfrm>
          <a:prstGeom prst="rect">
            <a:avLst/>
          </a:prstGeom>
          <a:ln w="12700">
            <a:miter lim="400000"/>
          </a:ln>
        </p:spPr>
      </p:pic>
      <p:sp>
        <p:nvSpPr>
          <p:cNvPr id="315" name="“UNIX is basically a simple operating system,but you have to be a genius to understand the simplicity.”"/>
          <p:cNvSpPr txBox="1"/>
          <p:nvPr/>
        </p:nvSpPr>
        <p:spPr>
          <a:xfrm>
            <a:off x="7120928" y="3132028"/>
            <a:ext cx="5917927"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3500">
                <a:latin typeface="Helvetica"/>
                <a:ea typeface="Helvetica"/>
                <a:cs typeface="Helvetica"/>
                <a:sym typeface="Helvetica"/>
              </a:defRPr>
            </a:lvl1pPr>
          </a:lstStyle>
          <a:p>
            <a:pPr/>
            <a:r>
              <a:t>“UNIX is basically a simple operating system,but you have to be a genius to understand the simplicity.”</a:t>
            </a:r>
          </a:p>
        </p:txBody>
      </p:sp>
      <p:sp>
        <p:nvSpPr>
          <p:cNvPr id="316" name="Dennis Ritchie (1941-2011)"/>
          <p:cNvSpPr txBox="1"/>
          <p:nvPr/>
        </p:nvSpPr>
        <p:spPr>
          <a:xfrm>
            <a:off x="7862884" y="5976185"/>
            <a:ext cx="443401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vl1pPr>
          </a:lstStyle>
          <a:p>
            <a:pPr/>
            <a:r>
              <a:t>Dennis Ritchie (1941-2011)</a:t>
            </a:r>
          </a:p>
        </p:txBody>
      </p:sp>
      <p:sp>
        <p:nvSpPr>
          <p:cNvPr id="317" name="Major Transitions in Information Technology (2016)…"/>
          <p:cNvSpPr txBox="1"/>
          <p:nvPr/>
        </p:nvSpPr>
        <p:spPr>
          <a:xfrm>
            <a:off x="1102682" y="8107714"/>
            <a:ext cx="11158809" cy="942849"/>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lstStyle/>
          <a:p>
            <a:pPr algn="r" defTabSz="585216">
              <a:defRPr b="1" sz="2900">
                <a:latin typeface="Gill Sans"/>
                <a:ea typeface="Gill Sans"/>
                <a:cs typeface="Gill Sans"/>
                <a:sym typeface="Gill Sans"/>
              </a:defRPr>
            </a:pPr>
            <a:r>
              <a:t>Major Transitions in Information Technology (2016)</a:t>
            </a:r>
          </a:p>
          <a:p>
            <a:pPr algn="r" defTabSz="585216">
              <a:defRPr sz="2900">
                <a:latin typeface="Gill Sans"/>
                <a:ea typeface="Gill Sans"/>
                <a:cs typeface="Gill Sans"/>
                <a:sym typeface="Gill Sans"/>
              </a:defRPr>
            </a:pPr>
            <a:r>
              <a:t>S. Valverde</a:t>
            </a:r>
          </a:p>
        </p:txBody>
      </p:sp>
      <p:sp>
        <p:nvSpPr>
          <p:cNvPr id="318" name="Software Bottlenecks"/>
          <p:cNvSpPr txBox="1"/>
          <p:nvPr>
            <p:ph type="title" idx="4294967295"/>
          </p:nvPr>
        </p:nvSpPr>
        <p:spPr>
          <a:xfrm>
            <a:off x="3422389" y="578827"/>
            <a:ext cx="6519394" cy="889001"/>
          </a:xfrm>
          <a:prstGeom prst="rect">
            <a:avLst/>
          </a:prstGeom>
        </p:spPr>
        <p:txBody>
          <a:bodyPr lIns="38100" tIns="38100" rIns="38100" bIns="38100">
            <a:noAutofit/>
          </a:bodyPr>
          <a:lstStyle/>
          <a:p>
            <a:pPr defTabSz="457200">
              <a:defRPr sz="4800">
                <a:latin typeface="Helvetica"/>
                <a:ea typeface="Helvetica"/>
                <a:cs typeface="Helvetica"/>
                <a:sym typeface="Helvetica"/>
              </a:defRPr>
            </a:pPr>
            <a:r>
              <a:t>Software </a:t>
            </a:r>
            <a:r>
              <a:rPr>
                <a:solidFill>
                  <a:srgbClr val="FF2600"/>
                </a:solidFill>
              </a:rPr>
              <a:t>Bottlenecks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7"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2" name="tcl.jpg" descr="tcl.jpg"/>
          <p:cNvPicPr>
            <a:picLocks noChangeAspect="1"/>
          </p:cNvPicPr>
          <p:nvPr/>
        </p:nvPicPr>
        <p:blipFill>
          <a:blip r:embed="rId3">
            <a:extLst/>
          </a:blip>
          <a:stretch>
            <a:fillRect/>
          </a:stretch>
        </p:blipFill>
        <p:spPr>
          <a:xfrm>
            <a:off x="960540" y="1805854"/>
            <a:ext cx="5676316" cy="5335737"/>
          </a:xfrm>
          <a:prstGeom prst="rect">
            <a:avLst/>
          </a:prstGeom>
          <a:ln w="12700">
            <a:miter lim="400000"/>
          </a:ln>
        </p:spPr>
      </p:pic>
      <p:pic>
        <p:nvPicPr>
          <p:cNvPr id="323" name="Imatge" descr="Imatge"/>
          <p:cNvPicPr>
            <a:picLocks noChangeAspect="1"/>
          </p:cNvPicPr>
          <p:nvPr/>
        </p:nvPicPr>
        <p:blipFill>
          <a:blip r:embed="rId4">
            <a:extLst/>
          </a:blip>
          <a:srcRect l="14549" t="0" r="18628" b="0"/>
          <a:stretch>
            <a:fillRect/>
          </a:stretch>
        </p:blipFill>
        <p:spPr>
          <a:xfrm>
            <a:off x="7130307" y="2150892"/>
            <a:ext cx="2254057" cy="2248827"/>
          </a:xfrm>
          <a:prstGeom prst="rect">
            <a:avLst/>
          </a:prstGeom>
          <a:ln w="12700">
            <a:miter lim="400000"/>
          </a:ln>
        </p:spPr>
      </p:pic>
      <p:pic>
        <p:nvPicPr>
          <p:cNvPr id="324" name="Imatge" descr="Imatge"/>
          <p:cNvPicPr>
            <a:picLocks noChangeAspect="1"/>
          </p:cNvPicPr>
          <p:nvPr/>
        </p:nvPicPr>
        <p:blipFill>
          <a:blip r:embed="rId5">
            <a:extLst/>
          </a:blip>
          <a:srcRect l="40288" t="0" r="13833" b="70736"/>
          <a:stretch>
            <a:fillRect/>
          </a:stretch>
        </p:blipFill>
        <p:spPr>
          <a:xfrm>
            <a:off x="9693964" y="2150892"/>
            <a:ext cx="2350468" cy="2248890"/>
          </a:xfrm>
          <a:prstGeom prst="rect">
            <a:avLst/>
          </a:prstGeom>
          <a:ln w="12700">
            <a:miter lim="400000"/>
          </a:ln>
        </p:spPr>
      </p:pic>
      <p:pic>
        <p:nvPicPr>
          <p:cNvPr id="325" name="Imatge" descr="Imatge"/>
          <p:cNvPicPr>
            <a:picLocks noChangeAspect="1"/>
          </p:cNvPicPr>
          <p:nvPr/>
        </p:nvPicPr>
        <p:blipFill>
          <a:blip r:embed="rId6">
            <a:extLst/>
          </a:blip>
          <a:srcRect l="17905" t="0" r="8921" b="48571"/>
          <a:stretch>
            <a:fillRect/>
          </a:stretch>
        </p:blipFill>
        <p:spPr>
          <a:xfrm>
            <a:off x="7130307" y="4683440"/>
            <a:ext cx="2350214" cy="2323002"/>
          </a:xfrm>
          <a:prstGeom prst="rect">
            <a:avLst/>
          </a:prstGeom>
          <a:ln w="12700">
            <a:miter lim="400000"/>
          </a:ln>
        </p:spPr>
      </p:pic>
      <p:pic>
        <p:nvPicPr>
          <p:cNvPr id="326" name="Imatge" descr="Imatge"/>
          <p:cNvPicPr>
            <a:picLocks noChangeAspect="1"/>
          </p:cNvPicPr>
          <p:nvPr/>
        </p:nvPicPr>
        <p:blipFill>
          <a:blip r:embed="rId7">
            <a:extLst/>
          </a:blip>
          <a:srcRect l="36445" t="3139" r="13424" b="44298"/>
          <a:stretch>
            <a:fillRect/>
          </a:stretch>
        </p:blipFill>
        <p:spPr>
          <a:xfrm>
            <a:off x="9693965" y="4654667"/>
            <a:ext cx="2350462" cy="2380503"/>
          </a:xfrm>
          <a:prstGeom prst="rect">
            <a:avLst/>
          </a:prstGeom>
          <a:ln w="12700">
            <a:miter lim="400000"/>
          </a:ln>
        </p:spPr>
      </p:pic>
      <p:sp>
        <p:nvSpPr>
          <p:cNvPr id="327" name="A Benevolent Dictator for Life (BDFL) oversees the development process making decisions when necessary."/>
          <p:cNvSpPr txBox="1"/>
          <p:nvPr/>
        </p:nvSpPr>
        <p:spPr>
          <a:xfrm>
            <a:off x="1568408" y="7172179"/>
            <a:ext cx="10335622"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vl1pPr>
          </a:lstStyle>
          <a:p>
            <a:pPr/>
            <a:r>
              <a:t>A Benevolent Dictator for Life (BDFL) oversees the development process making decisions when necessary.</a:t>
            </a:r>
          </a:p>
        </p:txBody>
      </p:sp>
      <p:sp>
        <p:nvSpPr>
          <p:cNvPr id="328" name="Software Bottlenecks"/>
          <p:cNvSpPr txBox="1"/>
          <p:nvPr>
            <p:ph type="title" idx="4294967295"/>
          </p:nvPr>
        </p:nvSpPr>
        <p:spPr>
          <a:xfrm>
            <a:off x="3422389" y="578827"/>
            <a:ext cx="6519394" cy="889001"/>
          </a:xfrm>
          <a:prstGeom prst="rect">
            <a:avLst/>
          </a:prstGeom>
        </p:spPr>
        <p:txBody>
          <a:bodyPr lIns="38100" tIns="38100" rIns="38100" bIns="38100">
            <a:noAutofit/>
          </a:bodyPr>
          <a:lstStyle/>
          <a:p>
            <a:pPr defTabSz="457200">
              <a:defRPr sz="4800">
                <a:latin typeface="Helvetica"/>
                <a:ea typeface="Helvetica"/>
                <a:cs typeface="Helvetica"/>
                <a:sym typeface="Helvetica"/>
              </a:defRPr>
            </a:pPr>
            <a:r>
              <a:t>Software </a:t>
            </a:r>
            <a:r>
              <a:rPr>
                <a:solidFill>
                  <a:srgbClr val="FF2600"/>
                </a:solidFill>
              </a:rPr>
              <a:t>Bottlenecks</a:t>
            </a:r>
          </a:p>
        </p:txBody>
      </p:sp>
      <p:sp>
        <p:nvSpPr>
          <p:cNvPr id="329" name="Self-Organisation vs Hierarchy in Open-Source Social Networks (2007)…"/>
          <p:cNvSpPr txBox="1"/>
          <p:nvPr/>
        </p:nvSpPr>
        <p:spPr>
          <a:xfrm>
            <a:off x="1171234" y="8475405"/>
            <a:ext cx="11158810" cy="942849"/>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lstStyle/>
          <a:p>
            <a:pPr algn="r" defTabSz="585216">
              <a:defRPr b="1" sz="2800">
                <a:latin typeface="Gill Sans"/>
                <a:ea typeface="Gill Sans"/>
                <a:cs typeface="Gill Sans"/>
                <a:sym typeface="Gill Sans"/>
              </a:defRPr>
            </a:pPr>
            <a:r>
              <a:t>Self-Organisation vs Hierarchy in Open-Source Social Networks (2007)</a:t>
            </a:r>
          </a:p>
          <a:p>
            <a:pPr algn="r" defTabSz="585216">
              <a:defRPr sz="2800">
                <a:latin typeface="Gill Sans"/>
                <a:ea typeface="Gill Sans"/>
                <a:cs typeface="Gill Sans"/>
                <a:sym typeface="Gill Sans"/>
              </a:defRPr>
            </a:pPr>
            <a:r>
              <a:t>S. Valverde &amp; Ricard V. Solé</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3" name="lambda_0_032.m4v" descr="lambda_0_032.m4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876170"/>
            <a:ext cx="13004801" cy="8880516"/>
          </a:xfrm>
          <a:prstGeom prst="rect">
            <a:avLst/>
          </a:prstGeom>
          <a:ln w="12700">
            <a:miter lim="400000"/>
          </a:ln>
        </p:spPr>
      </p:pic>
      <p:pic>
        <p:nvPicPr>
          <p:cNvPr id="334" name="Imatge" descr="Imatge"/>
          <p:cNvPicPr>
            <a:picLocks noChangeAspect="1"/>
          </p:cNvPicPr>
          <p:nvPr/>
        </p:nvPicPr>
        <p:blipFill>
          <a:blip r:embed="rId5">
            <a:extLst/>
          </a:blip>
          <a:stretch>
            <a:fillRect/>
          </a:stretch>
        </p:blipFill>
        <p:spPr>
          <a:xfrm>
            <a:off x="5382259" y="248546"/>
            <a:ext cx="2240281" cy="48006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7592332" fill="hold"/>
                                        <p:tgtEl>
                                          <p:spTgt spid="33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33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6" name="Imatge" descr="Imatge"/>
          <p:cNvPicPr>
            <a:picLocks noChangeAspect="1"/>
          </p:cNvPicPr>
          <p:nvPr/>
        </p:nvPicPr>
        <p:blipFill>
          <a:blip r:embed="rId3">
            <a:extLst/>
          </a:blip>
          <a:stretch>
            <a:fillRect/>
          </a:stretch>
        </p:blipFill>
        <p:spPr>
          <a:xfrm>
            <a:off x="7095098" y="1663398"/>
            <a:ext cx="5115534" cy="4363250"/>
          </a:xfrm>
          <a:prstGeom prst="rect">
            <a:avLst/>
          </a:prstGeom>
          <a:ln w="12700">
            <a:miter lim="400000"/>
          </a:ln>
        </p:spPr>
      </p:pic>
      <p:sp>
        <p:nvSpPr>
          <p:cNvPr id="337" name="Moore’s law (1965) is the observation that, over the history of computers, &quot;the number of transitors in a dense integrated circuit doubles approximately every two years”."/>
          <p:cNvSpPr txBox="1"/>
          <p:nvPr/>
        </p:nvSpPr>
        <p:spPr>
          <a:xfrm>
            <a:off x="1778043" y="7340521"/>
            <a:ext cx="9448714" cy="12827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600"/>
            </a:pPr>
            <a:r>
              <a:rPr b="1">
                <a:latin typeface="Helvetica"/>
                <a:ea typeface="Helvetica"/>
                <a:cs typeface="Helvetica"/>
                <a:sym typeface="Helvetica"/>
              </a:rPr>
              <a:t>Moore’s law (1965) </a:t>
            </a:r>
            <a:r>
              <a:t>is the observation that, over the history of computers,</a:t>
            </a:r>
            <a:r>
              <a:rPr i="1">
                <a:latin typeface="Helvetica"/>
                <a:ea typeface="Helvetica"/>
                <a:cs typeface="Helvetica"/>
                <a:sym typeface="Helvetica"/>
              </a:rPr>
              <a:t> "the number of transitors in a dense integrated circuit doubles approximately every two years”.</a:t>
            </a:r>
          </a:p>
        </p:txBody>
      </p:sp>
      <p:sp>
        <p:nvSpPr>
          <p:cNvPr id="338" name="Can we escape biological bounds?"/>
          <p:cNvSpPr txBox="1"/>
          <p:nvPr/>
        </p:nvSpPr>
        <p:spPr>
          <a:xfrm>
            <a:off x="1649858" y="318952"/>
            <a:ext cx="970508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latin typeface="Helvetica"/>
                <a:ea typeface="Helvetica"/>
                <a:cs typeface="Helvetica"/>
                <a:sym typeface="Helvetica"/>
              </a:defRPr>
            </a:lvl1pPr>
          </a:lstStyle>
          <a:p>
            <a:pPr/>
            <a:r>
              <a:t>Can we escape biological bounds? </a:t>
            </a:r>
          </a:p>
        </p:txBody>
      </p:sp>
      <p:pic>
        <p:nvPicPr>
          <p:cNvPr id="339" name="Imatge" descr="Imatge"/>
          <p:cNvPicPr>
            <a:picLocks noChangeAspect="1"/>
          </p:cNvPicPr>
          <p:nvPr/>
        </p:nvPicPr>
        <p:blipFill>
          <a:blip r:embed="rId4">
            <a:extLst/>
          </a:blip>
          <a:srcRect l="0" t="0" r="22929" b="0"/>
          <a:stretch>
            <a:fillRect/>
          </a:stretch>
        </p:blipFill>
        <p:spPr>
          <a:xfrm>
            <a:off x="885220" y="2001340"/>
            <a:ext cx="5786647" cy="3687562"/>
          </a:xfrm>
          <a:prstGeom prst="rect">
            <a:avLst/>
          </a:prstGeom>
          <a:ln w="12700">
            <a:miter lim="400000"/>
          </a:ln>
        </p:spPr>
      </p:pic>
      <p:sp>
        <p:nvSpPr>
          <p:cNvPr id="340" name="“Humans don’t extract from a fixed set of resources, but can create new resources from invention”"/>
          <p:cNvSpPr txBox="1"/>
          <p:nvPr/>
        </p:nvSpPr>
        <p:spPr>
          <a:xfrm>
            <a:off x="1778043" y="6340894"/>
            <a:ext cx="9448714" cy="8890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600"/>
            </a:pPr>
            <a:r>
              <a:rPr b="1">
                <a:latin typeface="Helvetica"/>
                <a:ea typeface="Helvetica"/>
                <a:cs typeface="Helvetica"/>
                <a:sym typeface="Helvetica"/>
              </a:rPr>
              <a:t>“</a:t>
            </a:r>
            <a:r>
              <a:t>Humans don’t extract from a fixed set of resources, but can create new resources from invention”</a:t>
            </a:r>
          </a:p>
        </p:txBody>
      </p:sp>
      <p:sp>
        <p:nvSpPr>
          <p:cNvPr id="341" name="Biology"/>
          <p:cNvSpPr txBox="1"/>
          <p:nvPr/>
        </p:nvSpPr>
        <p:spPr>
          <a:xfrm>
            <a:off x="4831109" y="3872015"/>
            <a:ext cx="146923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pPr/>
            <a:r>
              <a:t>Biology</a:t>
            </a:r>
          </a:p>
        </p:txBody>
      </p:sp>
      <p:sp>
        <p:nvSpPr>
          <p:cNvPr id="342" name="Technology"/>
          <p:cNvSpPr txBox="1"/>
          <p:nvPr/>
        </p:nvSpPr>
        <p:spPr>
          <a:xfrm>
            <a:off x="2539785" y="2695820"/>
            <a:ext cx="219263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pPr/>
            <a:r>
              <a:t>Technology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6" name="Imatge" descr="Imatge"/>
          <p:cNvPicPr>
            <a:picLocks noChangeAspect="1"/>
          </p:cNvPicPr>
          <p:nvPr/>
        </p:nvPicPr>
        <p:blipFill>
          <a:blip r:embed="rId3">
            <a:extLst/>
          </a:blip>
          <a:stretch>
            <a:fillRect/>
          </a:stretch>
        </p:blipFill>
        <p:spPr>
          <a:xfrm>
            <a:off x="-1" y="1114779"/>
            <a:ext cx="13004801" cy="8669868"/>
          </a:xfrm>
          <a:prstGeom prst="rect">
            <a:avLst/>
          </a:prstGeom>
          <a:ln w="12700">
            <a:miter lim="400000"/>
          </a:ln>
        </p:spPr>
      </p:pic>
      <p:sp>
        <p:nvSpPr>
          <p:cNvPr id="347" name="Innovate faster to avoid Collapse"/>
          <p:cNvSpPr txBox="1"/>
          <p:nvPr/>
        </p:nvSpPr>
        <p:spPr>
          <a:xfrm>
            <a:off x="2092083" y="282111"/>
            <a:ext cx="899279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t>Innovate faster to avoid </a:t>
            </a:r>
            <a:r>
              <a:rPr>
                <a:solidFill>
                  <a:srgbClr val="FF2700"/>
                </a:solidFill>
              </a:rPr>
              <a:t>Collapse</a:t>
            </a:r>
          </a:p>
        </p:txBody>
      </p:sp>
      <p:grpSp>
        <p:nvGrpSpPr>
          <p:cNvPr id="352" name="Grup"/>
          <p:cNvGrpSpPr/>
          <p:nvPr/>
        </p:nvGrpSpPr>
        <p:grpSpPr>
          <a:xfrm>
            <a:off x="2084934" y="2374343"/>
            <a:ext cx="9007088" cy="6470512"/>
            <a:chOff x="0" y="0"/>
            <a:chExt cx="9007086" cy="6470510"/>
          </a:xfrm>
        </p:grpSpPr>
        <p:sp>
          <p:nvSpPr>
            <p:cNvPr id="348" name="Línia"/>
            <p:cNvSpPr/>
            <p:nvPr/>
          </p:nvSpPr>
          <p:spPr>
            <a:xfrm>
              <a:off x="649921" y="6127610"/>
              <a:ext cx="7142610" cy="1"/>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49" name="Línia"/>
            <p:cNvSpPr/>
            <p:nvPr/>
          </p:nvSpPr>
          <p:spPr>
            <a:xfrm flipV="1">
              <a:off x="658265" y="27231"/>
              <a:ext cx="1" cy="6108723"/>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50" name="N"/>
            <p:cNvSpPr txBox="1"/>
            <p:nvPr/>
          </p:nvSpPr>
          <p:spPr>
            <a:xfrm>
              <a:off x="0" y="0"/>
              <a:ext cx="462738"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a:latin typeface="Helvetica"/>
                  <a:ea typeface="Helvetica"/>
                  <a:cs typeface="Helvetica"/>
                  <a:sym typeface="Helvetica"/>
                </a:defRPr>
              </a:lvl1pPr>
            </a:lstStyle>
            <a:p>
              <a:pPr/>
              <a:r>
                <a:t>N</a:t>
              </a:r>
            </a:p>
          </p:txBody>
        </p:sp>
        <p:sp>
          <p:nvSpPr>
            <p:cNvPr id="351" name="Time"/>
            <p:cNvSpPr txBox="1"/>
            <p:nvPr/>
          </p:nvSpPr>
          <p:spPr>
            <a:xfrm>
              <a:off x="7846992" y="5784710"/>
              <a:ext cx="1160095"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a:latin typeface="Helvetica"/>
                  <a:ea typeface="Helvetica"/>
                  <a:cs typeface="Helvetica"/>
                  <a:sym typeface="Helvetica"/>
                </a:defRPr>
              </a:lvl1pPr>
            </a:lstStyle>
            <a:p>
              <a:pPr/>
              <a:r>
                <a:t>Time</a:t>
              </a:r>
            </a:p>
          </p:txBody>
        </p:sp>
      </p:grpSp>
      <p:grpSp>
        <p:nvGrpSpPr>
          <p:cNvPr id="355" name="Grup"/>
          <p:cNvGrpSpPr/>
          <p:nvPr/>
        </p:nvGrpSpPr>
        <p:grpSpPr>
          <a:xfrm>
            <a:off x="7061635" y="2732689"/>
            <a:ext cx="1776064" cy="5761443"/>
            <a:chOff x="0" y="0"/>
            <a:chExt cx="1776062" cy="5761442"/>
          </a:xfrm>
        </p:grpSpPr>
        <p:sp>
          <p:nvSpPr>
            <p:cNvPr id="365" name="Línia de connexió"/>
            <p:cNvSpPr/>
            <p:nvPr/>
          </p:nvSpPr>
          <p:spPr>
            <a:xfrm>
              <a:off x="0" y="182217"/>
              <a:ext cx="1660734" cy="2817271"/>
            </a:xfrm>
            <a:custGeom>
              <a:avLst/>
              <a:gdLst/>
              <a:ahLst/>
              <a:cxnLst>
                <a:cxn ang="0">
                  <a:pos x="wd2" y="hd2"/>
                </a:cxn>
                <a:cxn ang="5400000">
                  <a:pos x="wd2" y="hd2"/>
                </a:cxn>
                <a:cxn ang="10800000">
                  <a:pos x="wd2" y="hd2"/>
                </a:cxn>
                <a:cxn ang="16200000">
                  <a:pos x="wd2" y="hd2"/>
                </a:cxn>
              </a:cxnLst>
              <a:rect l="0" t="0" r="r" b="b"/>
              <a:pathLst>
                <a:path w="21600" h="20611" fill="norm" stroke="1" extrusionOk="0">
                  <a:moveTo>
                    <a:pt x="0" y="20495"/>
                  </a:moveTo>
                  <a:cubicBezTo>
                    <a:pt x="9360" y="21600"/>
                    <a:pt x="16560" y="14768"/>
                    <a:pt x="21600" y="0"/>
                  </a:cubicBezTo>
                </a:path>
              </a:pathLst>
            </a:custGeom>
            <a:noFill/>
            <a:ln w="63500" cap="flat">
              <a:solidFill>
                <a:srgbClr val="FFFFFF"/>
              </a:solidFill>
              <a:prstDash val="solid"/>
              <a:miter lim="400000"/>
            </a:ln>
            <a:effectLst/>
          </p:spPr>
          <p:txBody>
            <a:bodyPr/>
            <a:lstStyle/>
            <a:p>
              <a:pPr/>
            </a:p>
          </p:txBody>
        </p:sp>
        <p:sp>
          <p:nvSpPr>
            <p:cNvPr id="354" name="Línia"/>
            <p:cNvSpPr/>
            <p:nvPr/>
          </p:nvSpPr>
          <p:spPr>
            <a:xfrm flipV="1">
              <a:off x="1776062" y="0"/>
              <a:ext cx="1" cy="5761443"/>
            </a:xfrm>
            <a:prstGeom prst="line">
              <a:avLst/>
            </a:prstGeom>
            <a:noFill/>
            <a:ln w="25400" cap="flat">
              <a:solidFill>
                <a:srgbClr val="4EE4FF"/>
              </a:solidFill>
              <a:custDash>
                <a:ds d="600000" sp="600000"/>
              </a:custDash>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grpSp>
        <p:nvGrpSpPr>
          <p:cNvPr id="358" name="Grup"/>
          <p:cNvGrpSpPr/>
          <p:nvPr/>
        </p:nvGrpSpPr>
        <p:grpSpPr>
          <a:xfrm>
            <a:off x="4781620" y="2732689"/>
            <a:ext cx="3122713" cy="5761444"/>
            <a:chOff x="0" y="0"/>
            <a:chExt cx="3122711" cy="5761442"/>
          </a:xfrm>
        </p:grpSpPr>
        <p:sp>
          <p:nvSpPr>
            <p:cNvPr id="366" name="Línia de connexió"/>
            <p:cNvSpPr/>
            <p:nvPr/>
          </p:nvSpPr>
          <p:spPr>
            <a:xfrm>
              <a:off x="0" y="161637"/>
              <a:ext cx="3040955" cy="4261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2789" y="20887"/>
                    <a:pt x="19989" y="13687"/>
                    <a:pt x="21600" y="0"/>
                  </a:cubicBezTo>
                </a:path>
              </a:pathLst>
            </a:custGeom>
            <a:noFill/>
            <a:ln w="63500" cap="flat">
              <a:solidFill>
                <a:srgbClr val="FFFFFF"/>
              </a:solidFill>
              <a:prstDash val="solid"/>
              <a:miter lim="400000"/>
            </a:ln>
            <a:effectLst/>
          </p:spPr>
          <p:txBody>
            <a:bodyPr/>
            <a:lstStyle/>
            <a:p>
              <a:pPr/>
            </a:p>
          </p:txBody>
        </p:sp>
        <p:sp>
          <p:nvSpPr>
            <p:cNvPr id="357" name="Línia"/>
            <p:cNvSpPr/>
            <p:nvPr/>
          </p:nvSpPr>
          <p:spPr>
            <a:xfrm flipV="1">
              <a:off x="3122711" y="0"/>
              <a:ext cx="1" cy="5761443"/>
            </a:xfrm>
            <a:prstGeom prst="line">
              <a:avLst/>
            </a:prstGeom>
            <a:noFill/>
            <a:ln w="25400" cap="flat">
              <a:solidFill>
                <a:srgbClr val="4EE4FF"/>
              </a:solidFill>
              <a:custDash>
                <a:ds d="600000" sp="600000"/>
              </a:custDash>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grpSp>
        <p:nvGrpSpPr>
          <p:cNvPr id="361" name="Grup"/>
          <p:cNvGrpSpPr/>
          <p:nvPr/>
        </p:nvGrpSpPr>
        <p:grpSpPr>
          <a:xfrm>
            <a:off x="8286582" y="2732689"/>
            <a:ext cx="1104581" cy="5761444"/>
            <a:chOff x="0" y="0"/>
            <a:chExt cx="1104580" cy="5761442"/>
          </a:xfrm>
        </p:grpSpPr>
        <p:sp>
          <p:nvSpPr>
            <p:cNvPr id="367" name="Línia de connexió"/>
            <p:cNvSpPr/>
            <p:nvPr/>
          </p:nvSpPr>
          <p:spPr>
            <a:xfrm>
              <a:off x="0" y="153479"/>
              <a:ext cx="1087380" cy="1700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9950" y="17937"/>
                    <a:pt x="17150" y="10737"/>
                    <a:pt x="21600" y="0"/>
                  </a:cubicBezTo>
                </a:path>
              </a:pathLst>
            </a:custGeom>
            <a:noFill/>
            <a:ln w="63500" cap="flat">
              <a:solidFill>
                <a:srgbClr val="FFFFFF"/>
              </a:solidFill>
              <a:prstDash val="solid"/>
              <a:miter lim="400000"/>
            </a:ln>
            <a:effectLst/>
          </p:spPr>
          <p:txBody>
            <a:bodyPr/>
            <a:lstStyle/>
            <a:p>
              <a:pPr/>
            </a:p>
          </p:txBody>
        </p:sp>
        <p:sp>
          <p:nvSpPr>
            <p:cNvPr id="360" name="Línia"/>
            <p:cNvSpPr/>
            <p:nvPr/>
          </p:nvSpPr>
          <p:spPr>
            <a:xfrm flipV="1">
              <a:off x="1104580" y="0"/>
              <a:ext cx="1" cy="5761443"/>
            </a:xfrm>
            <a:prstGeom prst="line">
              <a:avLst/>
            </a:prstGeom>
            <a:noFill/>
            <a:ln w="25400" cap="flat">
              <a:solidFill>
                <a:srgbClr val="4EE4FF"/>
              </a:solidFill>
              <a:custDash>
                <a:ds d="600000" sp="600000"/>
              </a:custDash>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grpSp>
        <p:nvGrpSpPr>
          <p:cNvPr id="364" name="Grup"/>
          <p:cNvGrpSpPr/>
          <p:nvPr/>
        </p:nvGrpSpPr>
        <p:grpSpPr>
          <a:xfrm>
            <a:off x="2945961" y="2732689"/>
            <a:ext cx="3360201" cy="5761444"/>
            <a:chOff x="0" y="0"/>
            <a:chExt cx="3360200" cy="5761442"/>
          </a:xfrm>
        </p:grpSpPr>
        <p:sp>
          <p:nvSpPr>
            <p:cNvPr id="368" name="Línia de connexió"/>
            <p:cNvSpPr/>
            <p:nvPr/>
          </p:nvSpPr>
          <p:spPr>
            <a:xfrm>
              <a:off x="0" y="203630"/>
              <a:ext cx="3328605" cy="5326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2403" y="19786"/>
                    <a:pt x="19603" y="12586"/>
                    <a:pt x="21600" y="0"/>
                  </a:cubicBezTo>
                </a:path>
              </a:pathLst>
            </a:custGeom>
            <a:noFill/>
            <a:ln w="63500" cap="flat">
              <a:solidFill>
                <a:srgbClr val="FFFFFF"/>
              </a:solidFill>
              <a:prstDash val="solid"/>
              <a:miter lim="400000"/>
            </a:ln>
            <a:effectLst/>
          </p:spPr>
          <p:txBody>
            <a:bodyPr/>
            <a:lstStyle/>
            <a:p>
              <a:pPr/>
            </a:p>
          </p:txBody>
        </p:sp>
        <p:sp>
          <p:nvSpPr>
            <p:cNvPr id="363" name="Línia"/>
            <p:cNvSpPr/>
            <p:nvPr/>
          </p:nvSpPr>
          <p:spPr>
            <a:xfrm flipV="1">
              <a:off x="3360200" y="0"/>
              <a:ext cx="1" cy="5761443"/>
            </a:xfrm>
            <a:prstGeom prst="line">
              <a:avLst/>
            </a:prstGeom>
            <a:noFill/>
            <a:ln w="25400" cap="flat">
              <a:solidFill>
                <a:srgbClr val="4EE4FF"/>
              </a:solidFill>
              <a:custDash>
                <a:ds d="600000" sp="600000"/>
              </a:custDash>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1"/>
      <p:bldP build="whole" bldLvl="1" animBg="1" rev="0" advAuto="0" spid="355" grpId="2"/>
      <p:bldP build="whole" bldLvl="1" animBg="1" rev="0" advAuto="0" spid="361" grpId="3"/>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Conclusions"/>
          <p:cNvSpPr txBox="1"/>
          <p:nvPr/>
        </p:nvSpPr>
        <p:spPr>
          <a:xfrm>
            <a:off x="4784923" y="952536"/>
            <a:ext cx="343495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latin typeface="Helvetica"/>
                <a:ea typeface="Helvetica"/>
                <a:cs typeface="Helvetica"/>
                <a:sym typeface="Helvetica"/>
              </a:defRPr>
            </a:lvl1pPr>
          </a:lstStyle>
          <a:p>
            <a:pPr/>
            <a:r>
              <a:t>Conclusions</a:t>
            </a:r>
          </a:p>
        </p:txBody>
      </p:sp>
      <p:sp>
        <p:nvSpPr>
          <p:cNvPr id="373" name="Innovation is a collective effort in time and in space."/>
          <p:cNvSpPr txBox="1"/>
          <p:nvPr/>
        </p:nvSpPr>
        <p:spPr>
          <a:xfrm>
            <a:off x="668930" y="7342440"/>
            <a:ext cx="7285210"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Innovation is a collective effort in time and in space.  </a:t>
            </a:r>
          </a:p>
        </p:txBody>
      </p:sp>
      <p:sp>
        <p:nvSpPr>
          <p:cNvPr id="374" name="We have started to build a theory of optimal networks."/>
          <p:cNvSpPr txBox="1"/>
          <p:nvPr/>
        </p:nvSpPr>
        <p:spPr>
          <a:xfrm>
            <a:off x="668930" y="2494722"/>
            <a:ext cx="7285210"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We have started to build a theory of optimal networks.</a:t>
            </a:r>
          </a:p>
        </p:txBody>
      </p:sp>
      <p:sp>
        <p:nvSpPr>
          <p:cNvPr id="375" name="A fractal network allows efficient energy distribution throughout the organism regardless of its size."/>
          <p:cNvSpPr txBox="1"/>
          <p:nvPr/>
        </p:nvSpPr>
        <p:spPr>
          <a:xfrm>
            <a:off x="699900" y="4468707"/>
            <a:ext cx="7285210"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 fractal network allows efficient energy distribution throughout the organism regardless of its size.</a:t>
            </a:r>
          </a:p>
        </p:txBody>
      </p:sp>
      <p:pic>
        <p:nvPicPr>
          <p:cNvPr id="376" name="Imatge" descr="Imatge"/>
          <p:cNvPicPr>
            <a:picLocks noChangeAspect="1"/>
          </p:cNvPicPr>
          <p:nvPr/>
        </p:nvPicPr>
        <p:blipFill>
          <a:blip r:embed="rId3">
            <a:extLst/>
          </a:blip>
          <a:stretch>
            <a:fillRect/>
          </a:stretch>
        </p:blipFill>
        <p:spPr>
          <a:xfrm>
            <a:off x="8826003" y="2995010"/>
            <a:ext cx="3434955" cy="4384313"/>
          </a:xfrm>
          <a:prstGeom prst="rect">
            <a:avLst/>
          </a:prstGeom>
          <a:ln w="12700">
            <a:miter lim="400000"/>
          </a:ln>
        </p:spPr>
      </p:pic>
      <p:sp>
        <p:nvSpPr>
          <p:cNvPr id="377" name="“Science is a very human…"/>
          <p:cNvSpPr txBox="1"/>
          <p:nvPr/>
        </p:nvSpPr>
        <p:spPr>
          <a:xfrm>
            <a:off x="8534555" y="7517204"/>
            <a:ext cx="38080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sz="2500">
                <a:latin typeface="Helvetica"/>
                <a:ea typeface="Helvetica"/>
                <a:cs typeface="Helvetica"/>
                <a:sym typeface="Helvetica"/>
              </a:defRPr>
            </a:pPr>
            <a:r>
              <a:t>“Science is a very human</a:t>
            </a:r>
          </a:p>
          <a:p>
            <a:pPr>
              <a:defRPr i="1" sz="2500">
                <a:latin typeface="Helvetica"/>
                <a:ea typeface="Helvetica"/>
                <a:cs typeface="Helvetica"/>
                <a:sym typeface="Helvetica"/>
              </a:defRPr>
            </a:pPr>
            <a:r>
              <a:t>form of Knowledge”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Traveling Salesman Problem"/>
          <p:cNvSpPr txBox="1"/>
          <p:nvPr/>
        </p:nvSpPr>
        <p:spPr>
          <a:xfrm>
            <a:off x="4433887" y="8794808"/>
            <a:ext cx="413702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Traveling Salesman Problem</a:t>
            </a:r>
          </a:p>
        </p:txBody>
      </p:sp>
      <p:pic>
        <p:nvPicPr>
          <p:cNvPr id="151" name="Imatge" descr="Imatge"/>
          <p:cNvPicPr>
            <a:picLocks noChangeAspect="1"/>
          </p:cNvPicPr>
          <p:nvPr/>
        </p:nvPicPr>
        <p:blipFill>
          <a:blip r:embed="rId3">
            <a:extLst/>
          </a:blip>
          <a:stretch>
            <a:fillRect/>
          </a:stretch>
        </p:blipFill>
        <p:spPr>
          <a:xfrm>
            <a:off x="573087" y="1945326"/>
            <a:ext cx="4951206" cy="6586550"/>
          </a:xfrm>
          <a:prstGeom prst="rect">
            <a:avLst/>
          </a:prstGeom>
          <a:ln w="12700">
            <a:miter lim="400000"/>
          </a:ln>
        </p:spPr>
      </p:pic>
      <p:pic>
        <p:nvPicPr>
          <p:cNvPr id="152" name="Imatge" descr="Imatge"/>
          <p:cNvPicPr>
            <a:picLocks noChangeAspect="1"/>
          </p:cNvPicPr>
          <p:nvPr/>
        </p:nvPicPr>
        <p:blipFill>
          <a:blip r:embed="rId4">
            <a:extLst/>
          </a:blip>
          <a:stretch>
            <a:fillRect/>
          </a:stretch>
        </p:blipFill>
        <p:spPr>
          <a:xfrm>
            <a:off x="5845163" y="1945326"/>
            <a:ext cx="6586550" cy="6586550"/>
          </a:xfrm>
          <a:prstGeom prst="rect">
            <a:avLst/>
          </a:prstGeom>
          <a:ln w="12700">
            <a:miter lim="400000"/>
          </a:ln>
        </p:spPr>
      </p:pic>
      <p:sp>
        <p:nvSpPr>
          <p:cNvPr id="153" name="Global Optimization"/>
          <p:cNvSpPr txBox="1"/>
          <p:nvPr/>
        </p:nvSpPr>
        <p:spPr>
          <a:xfrm>
            <a:off x="3937942" y="647152"/>
            <a:ext cx="543371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rPr>
                <a:solidFill>
                  <a:srgbClr val="FF2700"/>
                </a:solidFill>
              </a:rPr>
              <a:t>Global </a:t>
            </a:r>
            <a:r>
              <a:t>Optimization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7" name="Electricity finding the path of least resistance on a piece of wood.mp4" descr="Electricity finding the path of least resistance on a piece of wood.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20706" y="1926745"/>
            <a:ext cx="12337988" cy="6940119"/>
          </a:xfrm>
          <a:prstGeom prst="rect">
            <a:avLst/>
          </a:prstGeom>
          <a:ln w="12700">
            <a:miter lim="400000"/>
          </a:ln>
        </p:spPr>
      </p:pic>
      <p:sp>
        <p:nvSpPr>
          <p:cNvPr id="158" name="Electricity finding the path of least resistance on a piece of wood"/>
          <p:cNvSpPr txBox="1"/>
          <p:nvPr/>
        </p:nvSpPr>
        <p:spPr>
          <a:xfrm>
            <a:off x="1864664" y="8947303"/>
            <a:ext cx="8763674" cy="4501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2300">
                <a:latin typeface="Helvetica Neue"/>
                <a:ea typeface="Helvetica Neue"/>
                <a:cs typeface="Helvetica Neue"/>
                <a:sym typeface="Helvetica Neue"/>
              </a:defRPr>
            </a:pPr>
            <a:r>
              <a:t>Electricity finding the </a:t>
            </a:r>
            <a:r>
              <a:rPr b="1"/>
              <a:t>path of least resistance</a:t>
            </a:r>
            <a:r>
              <a:t> on a piece of wood</a:t>
            </a:r>
          </a:p>
        </p:txBody>
      </p:sp>
      <p:sp>
        <p:nvSpPr>
          <p:cNvPr id="159" name="Local Optimization"/>
          <p:cNvSpPr txBox="1"/>
          <p:nvPr/>
        </p:nvSpPr>
        <p:spPr>
          <a:xfrm>
            <a:off x="3937942" y="647152"/>
            <a:ext cx="512891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rPr>
                <a:solidFill>
                  <a:srgbClr val="FF2700"/>
                </a:solidFill>
              </a:rPr>
              <a:t>Local </a:t>
            </a:r>
            <a:r>
              <a:t>Optimization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898332"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5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3" name="Cube_030_motherboard.jpg" descr="Cube_030_motherboard.jpg"/>
          <p:cNvPicPr>
            <a:picLocks noChangeAspect="0"/>
          </p:cNvPicPr>
          <p:nvPr/>
        </p:nvPicPr>
        <p:blipFill>
          <a:blip r:embed="rId3">
            <a:extLst/>
          </a:blip>
          <a:stretch>
            <a:fillRect/>
          </a:stretch>
        </p:blipFill>
        <p:spPr>
          <a:xfrm>
            <a:off x="4880186" y="1467153"/>
            <a:ext cx="2912535" cy="3583094"/>
          </a:xfrm>
          <a:prstGeom prst="rect">
            <a:avLst/>
          </a:prstGeom>
          <a:ln w="25400">
            <a:miter lim="400000"/>
          </a:ln>
          <a:effectLst>
            <a:reflection blurRad="0" stA="50000" stPos="0" endA="0" endPos="40000" dist="0" dir="5400000" fadeDir="5400000" sx="100000" sy="-100000" kx="0" ky="0" algn="bl" rotWithShape="0"/>
          </a:effectLst>
        </p:spPr>
      </p:pic>
      <p:pic>
        <p:nvPicPr>
          <p:cNvPr id="164" name="FRACTALLUNG.jpg" descr="FRACTALLUNG.jpg"/>
          <p:cNvPicPr>
            <a:picLocks noChangeAspect="0"/>
          </p:cNvPicPr>
          <p:nvPr/>
        </p:nvPicPr>
        <p:blipFill>
          <a:blip r:embed="rId4">
            <a:extLst/>
          </a:blip>
          <a:stretch>
            <a:fillRect/>
          </a:stretch>
        </p:blipFill>
        <p:spPr>
          <a:xfrm>
            <a:off x="680719" y="1568753"/>
            <a:ext cx="3544712" cy="3583094"/>
          </a:xfrm>
          <a:prstGeom prst="rect">
            <a:avLst/>
          </a:prstGeom>
          <a:ln w="25400">
            <a:miter lim="400000"/>
          </a:ln>
          <a:effectLst>
            <a:reflection blurRad="0" stA="50000" stPos="0" endA="0" endPos="40000" dist="0" dir="5400000" fadeDir="5400000" sx="100000" sy="-100000" kx="0" ky="0" algn="bl" rotWithShape="0"/>
          </a:effectLst>
        </p:spPr>
      </p:pic>
      <p:sp>
        <p:nvSpPr>
          <p:cNvPr id="165" name="C. Darwin  “The Origin of Species” (1859)"/>
          <p:cNvSpPr txBox="1"/>
          <p:nvPr/>
        </p:nvSpPr>
        <p:spPr>
          <a:xfrm>
            <a:off x="2202040" y="7022014"/>
            <a:ext cx="3377637" cy="9826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7799" marR="57799" defTabSz="1300480">
              <a:buClr>
                <a:srgbClr val="FFA941"/>
              </a:buClr>
              <a:buFont typeface="Verdana"/>
              <a:defRPr sz="1800">
                <a:solidFill>
                  <a:srgbClr val="000000"/>
                </a:solidFill>
                <a:uFill>
                  <a:solidFill>
                    <a:srgbClr val="000000"/>
                  </a:solidFill>
                </a:uFill>
                <a:latin typeface="Times New Roman"/>
                <a:ea typeface="Times New Roman"/>
                <a:cs typeface="Times New Roman"/>
                <a:sym typeface="Times New Roman"/>
              </a:defRPr>
            </a:pPr>
            <a:r>
              <a:rPr b="1">
                <a:solidFill>
                  <a:srgbClr val="FFA941"/>
                </a:solidFill>
                <a:uFill>
                  <a:solidFill>
                    <a:srgbClr val="FFA941"/>
                  </a:solidFill>
                </a:uFill>
                <a:latin typeface="Verdana"/>
                <a:ea typeface="Verdana"/>
                <a:cs typeface="Verdana"/>
                <a:sym typeface="Verdana"/>
              </a:rPr>
              <a:t>C. Darwin </a:t>
            </a:r>
            <a:br>
              <a:rPr b="1">
                <a:solidFill>
                  <a:srgbClr val="FFA941"/>
                </a:solidFill>
                <a:uFill>
                  <a:solidFill>
                    <a:srgbClr val="FFA941"/>
                  </a:solidFill>
                </a:uFill>
                <a:latin typeface="Verdana"/>
                <a:ea typeface="Verdana"/>
                <a:cs typeface="Verdana"/>
                <a:sym typeface="Verdana"/>
              </a:rPr>
            </a:br>
            <a:r>
              <a:rPr b="1">
                <a:solidFill>
                  <a:srgbClr val="FFFFFF"/>
                </a:solidFill>
                <a:uFill>
                  <a:solidFill>
                    <a:srgbClr val="FFFFFF"/>
                  </a:solidFill>
                </a:uFill>
                <a:latin typeface="Verdana"/>
                <a:ea typeface="Verdana"/>
                <a:cs typeface="Verdana"/>
                <a:sym typeface="Verdana"/>
              </a:rPr>
              <a:t>“The Origin of Species”</a:t>
            </a:r>
            <a:r>
              <a:rPr b="1">
                <a:solidFill>
                  <a:srgbClr val="FFA941"/>
                </a:solidFill>
                <a:uFill>
                  <a:solidFill>
                    <a:srgbClr val="FFA941"/>
                  </a:solidFill>
                </a:uFill>
                <a:latin typeface="Verdana"/>
                <a:ea typeface="Verdana"/>
                <a:cs typeface="Verdana"/>
                <a:sym typeface="Verdana"/>
              </a:rPr>
              <a:t> (1859)</a:t>
            </a:r>
          </a:p>
        </p:txBody>
      </p:sp>
      <p:pic>
        <p:nvPicPr>
          <p:cNvPr id="166" name="image.png" descr="image.png"/>
          <p:cNvPicPr>
            <a:picLocks noChangeAspect="0"/>
          </p:cNvPicPr>
          <p:nvPr/>
        </p:nvPicPr>
        <p:blipFill>
          <a:blip r:embed="rId5">
            <a:extLst/>
          </a:blip>
          <a:stretch>
            <a:fillRect/>
          </a:stretch>
        </p:blipFill>
        <p:spPr>
          <a:xfrm>
            <a:off x="615244" y="5761446"/>
            <a:ext cx="2054579" cy="2765779"/>
          </a:xfrm>
          <a:prstGeom prst="rect">
            <a:avLst/>
          </a:prstGeom>
          <a:ln w="12700">
            <a:miter lim="400000"/>
          </a:ln>
        </p:spPr>
      </p:pic>
      <p:pic>
        <p:nvPicPr>
          <p:cNvPr id="167" name="jacob.png" descr="jacob.png"/>
          <p:cNvPicPr>
            <a:picLocks noChangeAspect="0"/>
          </p:cNvPicPr>
          <p:nvPr/>
        </p:nvPicPr>
        <p:blipFill>
          <a:blip r:embed="rId6">
            <a:extLst/>
          </a:blip>
          <a:stretch>
            <a:fillRect/>
          </a:stretch>
        </p:blipFill>
        <p:spPr>
          <a:xfrm>
            <a:off x="5559777" y="5863046"/>
            <a:ext cx="1727201" cy="2560321"/>
          </a:xfrm>
          <a:prstGeom prst="rect">
            <a:avLst/>
          </a:prstGeom>
          <a:ln w="12700">
            <a:miter lim="400000"/>
          </a:ln>
        </p:spPr>
      </p:pic>
      <p:sp>
        <p:nvSpPr>
          <p:cNvPr id="168" name="F. Jacob “Evolution and Tinkering” Science (1977)"/>
          <p:cNvSpPr txBox="1"/>
          <p:nvPr/>
        </p:nvSpPr>
        <p:spPr>
          <a:xfrm>
            <a:off x="4573129" y="8454976"/>
            <a:ext cx="3684694" cy="993423"/>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7799" marR="57799" defTabSz="1300480">
              <a:buClr>
                <a:srgbClr val="FFA941"/>
              </a:buClr>
              <a:buFont typeface="Verdana"/>
              <a:defRPr sz="1800">
                <a:solidFill>
                  <a:srgbClr val="000000"/>
                </a:solidFill>
                <a:uFill>
                  <a:solidFill>
                    <a:srgbClr val="000000"/>
                  </a:solidFill>
                </a:uFill>
                <a:latin typeface="Times New Roman"/>
                <a:ea typeface="Times New Roman"/>
                <a:cs typeface="Times New Roman"/>
                <a:sym typeface="Times New Roman"/>
              </a:defRPr>
            </a:pPr>
            <a:r>
              <a:rPr b="1">
                <a:solidFill>
                  <a:srgbClr val="FFA941"/>
                </a:solidFill>
                <a:uFill>
                  <a:solidFill>
                    <a:srgbClr val="FFA941"/>
                  </a:solidFill>
                </a:uFill>
                <a:latin typeface="Verdana"/>
                <a:ea typeface="Verdana"/>
                <a:cs typeface="Verdana"/>
                <a:sym typeface="Verdana"/>
              </a:rPr>
              <a:t>F. Jacob</a:t>
            </a:r>
            <a:br>
              <a:rPr b="1">
                <a:solidFill>
                  <a:srgbClr val="FFA941"/>
                </a:solidFill>
                <a:uFill>
                  <a:solidFill>
                    <a:srgbClr val="FFA941"/>
                  </a:solidFill>
                </a:uFill>
                <a:latin typeface="Verdana"/>
                <a:ea typeface="Verdana"/>
                <a:cs typeface="Verdana"/>
                <a:sym typeface="Verdana"/>
              </a:rPr>
            </a:br>
            <a:r>
              <a:rPr b="1">
                <a:solidFill>
                  <a:srgbClr val="FFFFFF"/>
                </a:solidFill>
                <a:uFill>
                  <a:solidFill>
                    <a:srgbClr val="FFFFFF"/>
                  </a:solidFill>
                </a:uFill>
                <a:latin typeface="Verdana"/>
                <a:ea typeface="Verdana"/>
                <a:cs typeface="Verdana"/>
                <a:sym typeface="Verdana"/>
              </a:rPr>
              <a:t>“Evolution and Tinkering”</a:t>
            </a:r>
            <a:r>
              <a:rPr b="1">
                <a:solidFill>
                  <a:srgbClr val="FFA941"/>
                </a:solidFill>
                <a:uFill>
                  <a:solidFill>
                    <a:srgbClr val="FFA941"/>
                  </a:solidFill>
                </a:uFill>
                <a:latin typeface="Verdana"/>
                <a:ea typeface="Verdana"/>
                <a:cs typeface="Verdana"/>
                <a:sym typeface="Verdana"/>
              </a:rPr>
              <a:t> Science (1977)</a:t>
            </a:r>
          </a:p>
        </p:txBody>
      </p:sp>
      <p:sp>
        <p:nvSpPr>
          <p:cNvPr id="169" name="S.Kauffman  “Origins of Order”…"/>
          <p:cNvSpPr txBox="1"/>
          <p:nvPr/>
        </p:nvSpPr>
        <p:spPr>
          <a:xfrm>
            <a:off x="7631289" y="7022014"/>
            <a:ext cx="2655147" cy="9826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7799" marR="57799" defTabSz="1300480">
              <a:buClr>
                <a:srgbClr val="FFA941"/>
              </a:buClr>
              <a:buFont typeface="Verdana"/>
              <a:defRPr sz="1800">
                <a:solidFill>
                  <a:srgbClr val="000000"/>
                </a:solidFill>
                <a:uFill>
                  <a:solidFill>
                    <a:srgbClr val="000000"/>
                  </a:solidFill>
                </a:uFill>
                <a:latin typeface="Times New Roman"/>
                <a:ea typeface="Times New Roman"/>
                <a:cs typeface="Times New Roman"/>
                <a:sym typeface="Times New Roman"/>
              </a:defRPr>
            </a:pPr>
            <a:r>
              <a:rPr b="1">
                <a:solidFill>
                  <a:srgbClr val="FFA941"/>
                </a:solidFill>
                <a:uFill>
                  <a:solidFill>
                    <a:srgbClr val="FFA941"/>
                  </a:solidFill>
                </a:uFill>
                <a:latin typeface="Verdana"/>
                <a:ea typeface="Verdana"/>
                <a:cs typeface="Verdana"/>
                <a:sym typeface="Verdana"/>
              </a:rPr>
              <a:t>S.Kauffman </a:t>
            </a:r>
            <a:br>
              <a:rPr b="1">
                <a:solidFill>
                  <a:srgbClr val="FFA941"/>
                </a:solidFill>
                <a:uFill>
                  <a:solidFill>
                    <a:srgbClr val="FFA941"/>
                  </a:solidFill>
                </a:uFill>
                <a:latin typeface="Verdana"/>
                <a:ea typeface="Verdana"/>
                <a:cs typeface="Verdana"/>
                <a:sym typeface="Verdana"/>
              </a:rPr>
            </a:br>
            <a:r>
              <a:rPr b="1">
                <a:solidFill>
                  <a:srgbClr val="FFFFFF"/>
                </a:solidFill>
                <a:uFill>
                  <a:solidFill>
                    <a:srgbClr val="FFFFFF"/>
                  </a:solidFill>
                </a:uFill>
                <a:latin typeface="Verdana"/>
                <a:ea typeface="Verdana"/>
                <a:cs typeface="Verdana"/>
                <a:sym typeface="Verdana"/>
              </a:rPr>
              <a:t>“Origins of Order” </a:t>
            </a:r>
            <a:endParaRPr b="1">
              <a:solidFill>
                <a:srgbClr val="FFFFFF"/>
              </a:solidFill>
              <a:uFill>
                <a:solidFill>
                  <a:srgbClr val="FFFFFF"/>
                </a:solidFill>
              </a:uFill>
              <a:latin typeface="Verdana"/>
              <a:ea typeface="Verdana"/>
              <a:cs typeface="Verdana"/>
              <a:sym typeface="Verdana"/>
            </a:endParaRPr>
          </a:p>
          <a:p>
            <a:pPr marL="57799" marR="57799" defTabSz="1300480">
              <a:buClr>
                <a:srgbClr val="FFA941"/>
              </a:buClr>
              <a:buFont typeface="Verdana"/>
              <a:defRPr b="1" sz="1800">
                <a:solidFill>
                  <a:srgbClr val="FFA941"/>
                </a:solidFill>
                <a:uFill>
                  <a:solidFill>
                    <a:srgbClr val="FFA941"/>
                  </a:solidFill>
                </a:uFill>
                <a:latin typeface="Verdana"/>
                <a:ea typeface="Verdana"/>
                <a:cs typeface="Verdana"/>
                <a:sym typeface="Verdana"/>
              </a:defRPr>
            </a:pPr>
            <a:r>
              <a:t>(1993)</a:t>
            </a:r>
          </a:p>
        </p:txBody>
      </p:sp>
      <p:pic>
        <p:nvPicPr>
          <p:cNvPr id="170" name="stuid.png" descr="stuid.png"/>
          <p:cNvPicPr>
            <a:picLocks noChangeAspect="0"/>
          </p:cNvPicPr>
          <p:nvPr/>
        </p:nvPicPr>
        <p:blipFill>
          <a:blip r:embed="rId7">
            <a:extLst/>
          </a:blip>
          <a:stretch>
            <a:fillRect/>
          </a:stretch>
        </p:blipFill>
        <p:spPr>
          <a:xfrm>
            <a:off x="10176933" y="6007544"/>
            <a:ext cx="2034258" cy="2560321"/>
          </a:xfrm>
          <a:prstGeom prst="rect">
            <a:avLst/>
          </a:prstGeom>
          <a:ln w="12700">
            <a:miter lim="400000"/>
          </a:ln>
        </p:spPr>
      </p:pic>
      <p:pic>
        <p:nvPicPr>
          <p:cNvPr id="171" name="neurons.jpg" descr="neurons.jpg"/>
          <p:cNvPicPr>
            <a:picLocks noChangeAspect="0"/>
          </p:cNvPicPr>
          <p:nvPr/>
        </p:nvPicPr>
        <p:blipFill>
          <a:blip r:embed="rId8">
            <a:extLst/>
          </a:blip>
          <a:stretch>
            <a:fillRect/>
          </a:stretch>
        </p:blipFill>
        <p:spPr>
          <a:xfrm>
            <a:off x="8943037" y="1467153"/>
            <a:ext cx="3224107" cy="3583094"/>
          </a:xfrm>
          <a:prstGeom prst="rect">
            <a:avLst/>
          </a:prstGeom>
          <a:ln w="25400">
            <a:miter lim="400000"/>
          </a:ln>
          <a:effectLst>
            <a:reflection blurRad="0" stA="50000" stPos="0" endA="0" endPos="40000" dist="0" dir="5400000" fadeDir="5400000" sx="100000" sy="-100000" kx="0" ky="0" algn="bl" rotWithShape="0"/>
          </a:effectLst>
        </p:spPr>
      </p:pic>
      <p:sp>
        <p:nvSpPr>
          <p:cNvPr id="172" name="Optimality in Evolution: how does it take place?"/>
          <p:cNvSpPr txBox="1"/>
          <p:nvPr/>
        </p:nvSpPr>
        <p:spPr>
          <a:xfrm>
            <a:off x="442499" y="356164"/>
            <a:ext cx="12119802"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Optimality in Evolution: </a:t>
            </a:r>
            <a:r>
              <a:rPr>
                <a:solidFill>
                  <a:srgbClr val="FF2600"/>
                </a:solidFill>
              </a:rPr>
              <a:t>how does </a:t>
            </a:r>
            <a:r>
              <a:t>it take place?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m"/>
          <p:cNvSpPr txBox="1"/>
          <p:nvPr/>
        </p:nvSpPr>
        <p:spPr>
          <a:xfrm>
            <a:off x="3319000" y="1690211"/>
            <a:ext cx="691608" cy="6885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200">
                <a:latin typeface="Times New Roman"/>
                <a:ea typeface="Times New Roman"/>
                <a:cs typeface="Times New Roman"/>
                <a:sym typeface="Times New Roman"/>
              </a:defRPr>
            </a:lvl1pPr>
          </a:lstStyle>
          <a:p>
            <a:pPr/>
            <a:r>
              <a:t>m</a:t>
            </a:r>
          </a:p>
        </p:txBody>
      </p:sp>
      <p:sp>
        <p:nvSpPr>
          <p:cNvPr id="177" name="l"/>
          <p:cNvSpPr txBox="1"/>
          <p:nvPr/>
        </p:nvSpPr>
        <p:spPr>
          <a:xfrm>
            <a:off x="9237442" y="1689941"/>
            <a:ext cx="433897" cy="6890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100">
                <a:latin typeface="Times New Roman"/>
                <a:ea typeface="Times New Roman"/>
                <a:cs typeface="Times New Roman"/>
                <a:sym typeface="Times New Roman"/>
              </a:defRPr>
            </a:lvl1pPr>
          </a:lstStyle>
          <a:p>
            <a:pPr/>
            <a:r>
              <a:t>l</a:t>
            </a:r>
          </a:p>
        </p:txBody>
      </p:sp>
      <p:sp>
        <p:nvSpPr>
          <p:cNvPr id="178" name="Network Optimization"/>
          <p:cNvSpPr txBox="1"/>
          <p:nvPr/>
        </p:nvSpPr>
        <p:spPr>
          <a:xfrm>
            <a:off x="3548757" y="532130"/>
            <a:ext cx="59072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rPr>
                <a:solidFill>
                  <a:srgbClr val="FF2700"/>
                </a:solidFill>
              </a:rPr>
              <a:t>Network </a:t>
            </a:r>
            <a:r>
              <a:t>Optimization</a:t>
            </a:r>
          </a:p>
        </p:txBody>
      </p:sp>
      <p:sp>
        <p:nvSpPr>
          <p:cNvPr id="179" name="Ferrer i Cancho and Solé (2001) Optimisation in Complex Networks"/>
          <p:cNvSpPr txBox="1"/>
          <p:nvPr/>
        </p:nvSpPr>
        <p:spPr>
          <a:xfrm>
            <a:off x="2442651" y="8639332"/>
            <a:ext cx="10016999"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Ferrer i Cancho and Solé (2001) Optimisation in Complex Networks</a:t>
            </a:r>
          </a:p>
        </p:txBody>
      </p:sp>
      <p:pic>
        <p:nvPicPr>
          <p:cNvPr id="180" name="Imatge" descr="Imatge"/>
          <p:cNvPicPr>
            <a:picLocks noChangeAspect="1"/>
          </p:cNvPicPr>
          <p:nvPr/>
        </p:nvPicPr>
        <p:blipFill>
          <a:blip r:embed="rId3">
            <a:extLst/>
          </a:blip>
          <a:srcRect l="8504" t="0" r="21408" b="0"/>
          <a:stretch>
            <a:fillRect/>
          </a:stretch>
        </p:blipFill>
        <p:spPr>
          <a:xfrm>
            <a:off x="6938599" y="3083639"/>
            <a:ext cx="5031465" cy="4307334"/>
          </a:xfrm>
          <a:prstGeom prst="rect">
            <a:avLst/>
          </a:prstGeom>
          <a:ln w="12700">
            <a:miter lim="400000"/>
          </a:ln>
        </p:spPr>
      </p:pic>
      <p:pic>
        <p:nvPicPr>
          <p:cNvPr id="181" name="Imatge" descr="Imatge"/>
          <p:cNvPicPr>
            <a:picLocks noChangeAspect="1"/>
          </p:cNvPicPr>
          <p:nvPr/>
        </p:nvPicPr>
        <p:blipFill>
          <a:blip r:embed="rId4">
            <a:extLst/>
          </a:blip>
          <a:srcRect l="8187" t="0" r="5573" b="5553"/>
          <a:stretch>
            <a:fillRect/>
          </a:stretch>
        </p:blipFill>
        <p:spPr>
          <a:xfrm>
            <a:off x="928455" y="3083639"/>
            <a:ext cx="5243923" cy="430728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0"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Ferrer i Cancho and Solé (2001) Optimisation in Complex Networks"/>
          <p:cNvSpPr txBox="1"/>
          <p:nvPr/>
        </p:nvSpPr>
        <p:spPr>
          <a:xfrm>
            <a:off x="2442651" y="8735664"/>
            <a:ext cx="10016999"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Ferrer i Cancho and Solé (2001) Optimisation in Complex Networks</a:t>
            </a:r>
          </a:p>
        </p:txBody>
      </p:sp>
      <p:pic>
        <p:nvPicPr>
          <p:cNvPr id="186" name="Imatge" descr="Imatge"/>
          <p:cNvPicPr>
            <a:picLocks noChangeAspect="1"/>
          </p:cNvPicPr>
          <p:nvPr/>
        </p:nvPicPr>
        <p:blipFill>
          <a:blip r:embed="rId3">
            <a:extLst/>
          </a:blip>
          <a:stretch>
            <a:fillRect/>
          </a:stretch>
        </p:blipFill>
        <p:spPr>
          <a:xfrm>
            <a:off x="3693296" y="1716471"/>
            <a:ext cx="5618208" cy="636022"/>
          </a:xfrm>
          <a:prstGeom prst="rect">
            <a:avLst/>
          </a:prstGeom>
          <a:ln w="12700">
            <a:miter lim="400000"/>
          </a:ln>
        </p:spPr>
      </p:pic>
      <p:sp>
        <p:nvSpPr>
          <p:cNvPr id="187" name="Global Network Optimization"/>
          <p:cNvSpPr txBox="1"/>
          <p:nvPr/>
        </p:nvSpPr>
        <p:spPr>
          <a:xfrm>
            <a:off x="2583011" y="571698"/>
            <a:ext cx="783877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t>Global </a:t>
            </a:r>
            <a:r>
              <a:rPr>
                <a:solidFill>
                  <a:srgbClr val="FF2700"/>
                </a:solidFill>
              </a:rPr>
              <a:t>Network </a:t>
            </a:r>
            <a:r>
              <a:t>Optimization</a:t>
            </a:r>
          </a:p>
        </p:txBody>
      </p:sp>
      <p:grpSp>
        <p:nvGrpSpPr>
          <p:cNvPr id="190" name="Grup"/>
          <p:cNvGrpSpPr/>
          <p:nvPr/>
        </p:nvGrpSpPr>
        <p:grpSpPr>
          <a:xfrm>
            <a:off x="1066549" y="2842753"/>
            <a:ext cx="5288244" cy="5109970"/>
            <a:chOff x="0" y="0"/>
            <a:chExt cx="5288243" cy="5109968"/>
          </a:xfrm>
        </p:grpSpPr>
        <p:pic>
          <p:nvPicPr>
            <p:cNvPr id="188" name="Imatge" descr="Imatge"/>
            <p:cNvPicPr>
              <a:picLocks noChangeAspect="1"/>
            </p:cNvPicPr>
            <p:nvPr/>
          </p:nvPicPr>
          <p:blipFill>
            <a:blip r:embed="rId4">
              <a:extLst/>
            </a:blip>
            <a:srcRect l="8622" t="0" r="13761" b="0"/>
            <a:stretch>
              <a:fillRect/>
            </a:stretch>
          </p:blipFill>
          <p:spPr>
            <a:xfrm>
              <a:off x="0" y="0"/>
              <a:ext cx="5288244" cy="5109969"/>
            </a:xfrm>
            <a:prstGeom prst="rect">
              <a:avLst/>
            </a:prstGeom>
            <a:ln w="12700" cap="flat">
              <a:noFill/>
              <a:miter lim="400000"/>
            </a:ln>
            <a:effectLst/>
          </p:spPr>
        </p:pic>
        <p:pic>
          <p:nvPicPr>
            <p:cNvPr id="189" name="Imatge" descr="Imatge"/>
            <p:cNvPicPr>
              <a:picLocks noChangeAspect="1"/>
            </p:cNvPicPr>
            <p:nvPr/>
          </p:nvPicPr>
          <p:blipFill>
            <a:blip r:embed="rId5">
              <a:extLst/>
            </a:blip>
            <a:stretch>
              <a:fillRect/>
            </a:stretch>
          </p:blipFill>
          <p:spPr>
            <a:xfrm>
              <a:off x="365342" y="4186376"/>
              <a:ext cx="1696059" cy="636022"/>
            </a:xfrm>
            <a:prstGeom prst="rect">
              <a:avLst/>
            </a:prstGeom>
            <a:ln w="12700" cap="flat">
              <a:noFill/>
              <a:miter lim="400000"/>
            </a:ln>
            <a:effectLst>
              <a:outerShdw sx="100000" sy="100000" kx="0" ky="0" algn="b" rotWithShape="0" blurRad="50800" dist="77588" dir="2007651">
                <a:srgbClr val="000000">
                  <a:alpha val="80000"/>
                </a:srgbClr>
              </a:outerShdw>
            </a:effectLst>
          </p:spPr>
        </p:pic>
      </p:grpSp>
      <p:grpSp>
        <p:nvGrpSpPr>
          <p:cNvPr id="193" name="Grup"/>
          <p:cNvGrpSpPr/>
          <p:nvPr/>
        </p:nvGrpSpPr>
        <p:grpSpPr>
          <a:xfrm>
            <a:off x="6917345" y="2886410"/>
            <a:ext cx="4741214" cy="5023011"/>
            <a:chOff x="0" y="0"/>
            <a:chExt cx="4741213" cy="5023010"/>
          </a:xfrm>
        </p:grpSpPr>
        <p:pic>
          <p:nvPicPr>
            <p:cNvPr id="191" name="Imatge" descr="Imatge"/>
            <p:cNvPicPr>
              <a:picLocks noChangeAspect="1"/>
            </p:cNvPicPr>
            <p:nvPr/>
          </p:nvPicPr>
          <p:blipFill>
            <a:blip r:embed="rId6">
              <a:extLst/>
            </a:blip>
            <a:srcRect l="0" t="0" r="0" b="4477"/>
            <a:stretch>
              <a:fillRect/>
            </a:stretch>
          </p:blipFill>
          <p:spPr>
            <a:xfrm>
              <a:off x="0" y="0"/>
              <a:ext cx="4741214" cy="5023011"/>
            </a:xfrm>
            <a:prstGeom prst="rect">
              <a:avLst/>
            </a:prstGeom>
            <a:ln w="12700" cap="flat">
              <a:noFill/>
              <a:miter lim="400000"/>
            </a:ln>
            <a:effectLst/>
          </p:spPr>
        </p:pic>
        <p:pic>
          <p:nvPicPr>
            <p:cNvPr id="192" name="Imatge" descr="Imatge"/>
            <p:cNvPicPr>
              <a:picLocks noChangeAspect="1"/>
            </p:cNvPicPr>
            <p:nvPr/>
          </p:nvPicPr>
          <p:blipFill>
            <a:blip r:embed="rId7">
              <a:extLst/>
            </a:blip>
            <a:stretch>
              <a:fillRect/>
            </a:stretch>
          </p:blipFill>
          <p:spPr>
            <a:xfrm>
              <a:off x="350731" y="4155440"/>
              <a:ext cx="1696059" cy="610582"/>
            </a:xfrm>
            <a:prstGeom prst="rect">
              <a:avLst/>
            </a:prstGeom>
            <a:ln w="12700" cap="flat">
              <a:noFill/>
              <a:miter lim="400000"/>
            </a:ln>
            <a:effectLst>
              <a:outerShdw sx="100000" sy="100000" kx="0" ky="0" algn="b" rotWithShape="0" blurRad="50800" dist="77588" dir="2007651">
                <a:srgbClr val="000000">
                  <a:alpha val="80000"/>
                </a:srgbClr>
              </a:outerShdw>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1"/>
      <p:bldP build="whole" bldLvl="1" animBg="1" rev="0" advAuto="0" spid="193" grpId="2"/>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16" name="Grup"/>
          <p:cNvGrpSpPr/>
          <p:nvPr/>
        </p:nvGrpSpPr>
        <p:grpSpPr>
          <a:xfrm>
            <a:off x="3047609" y="2659065"/>
            <a:ext cx="6909581" cy="5122953"/>
            <a:chOff x="0" y="0"/>
            <a:chExt cx="6909579" cy="5122952"/>
          </a:xfrm>
        </p:grpSpPr>
        <p:graphicFrame>
          <p:nvGraphicFramePr>
            <p:cNvPr id="197" name="Taula"/>
            <p:cNvGraphicFramePr/>
            <p:nvPr/>
          </p:nvGraphicFramePr>
          <p:xfrm>
            <a:off x="728635" y="813348"/>
            <a:ext cx="1553325" cy="168374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13541"/>
                  <a:gridCol w="513541"/>
                  <a:gridCol w="513541"/>
                </a:tblGrid>
                <a:tr h="557012">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1</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r>
                <a:tr h="557012">
                  <a:tc>
                    <a:txBody>
                      <a:bodyPr/>
                      <a:lstStyle/>
                      <a:p>
                        <a:pPr defTabSz="914400">
                          <a:defRPr sz="1800">
                            <a:solidFill>
                              <a:srgbClr val="000000"/>
                            </a:solidFill>
                          </a:defRPr>
                        </a:pPr>
                        <a:r>
                          <a:rPr sz="2800">
                            <a:solidFill>
                              <a:srgbClr val="FFFFFF"/>
                            </a:solidFill>
                          </a:rPr>
                          <a:t>1</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r>
                <a:tr h="557012">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r>
              </a:tbl>
            </a:graphicData>
          </a:graphic>
        </p:graphicFrame>
        <p:graphicFrame>
          <p:nvGraphicFramePr>
            <p:cNvPr id="198" name="Taula"/>
            <p:cNvGraphicFramePr/>
            <p:nvPr/>
          </p:nvGraphicFramePr>
          <p:xfrm>
            <a:off x="3110005" y="813348"/>
            <a:ext cx="1553325" cy="168374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13541"/>
                  <a:gridCol w="513541"/>
                  <a:gridCol w="513541"/>
                </a:tblGrid>
                <a:tr h="557012">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1</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r>
                <a:tr h="557012">
                  <a:tc>
                    <a:txBody>
                      <a:bodyPr/>
                      <a:lstStyle/>
                      <a:p>
                        <a:pPr defTabSz="914400">
                          <a:defRPr sz="1800">
                            <a:solidFill>
                              <a:srgbClr val="000000"/>
                            </a:solidFill>
                          </a:defRPr>
                        </a:pPr>
                        <a:r>
                          <a:rPr sz="2800">
                            <a:solidFill>
                              <a:srgbClr val="FFFFFF"/>
                            </a:solidFill>
                          </a:rPr>
                          <a:t>1</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r>
                <a:tr h="557012">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0</a:t>
                        </a:r>
                      </a:p>
                    </a:txBody>
                    <a:tcPr marL="50800" marR="50800" marT="50800" marB="50800" anchor="ctr" anchorCtr="0" horzOverflow="overflow"/>
                  </a:tc>
                  <a:tc>
                    <a:txBody>
                      <a:bodyPr/>
                      <a:lstStyle/>
                      <a:p>
                        <a:pPr defTabSz="914400">
                          <a:defRPr sz="1800">
                            <a:solidFill>
                              <a:srgbClr val="000000"/>
                            </a:solidFill>
                          </a:defRPr>
                        </a:pPr>
                        <a:r>
                          <a:rPr sz="2800">
                            <a:solidFill>
                              <a:srgbClr val="FFFFFF"/>
                            </a:solidFill>
                          </a:rPr>
                          <a:t>1</a:t>
                        </a:r>
                      </a:p>
                    </a:txBody>
                    <a:tcPr marL="50800" marR="50800" marT="50800" marB="50800" anchor="ctr" anchorCtr="0" horzOverflow="overflow"/>
                  </a:tc>
                </a:tr>
              </a:tbl>
            </a:graphicData>
          </a:graphic>
        </p:graphicFrame>
        <p:sp>
          <p:nvSpPr>
            <p:cNvPr id="199" name="Línia"/>
            <p:cNvSpPr/>
            <p:nvPr/>
          </p:nvSpPr>
          <p:spPr>
            <a:xfrm>
              <a:off x="2329981" y="1648867"/>
              <a:ext cx="719304" cy="1"/>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00" name="E(A’) &lt; E(A)"/>
            <p:cNvSpPr/>
            <p:nvPr/>
          </p:nvSpPr>
          <p:spPr>
            <a:xfrm>
              <a:off x="4071227" y="3082966"/>
              <a:ext cx="2838353"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effectLst>
                    <a:outerShdw sx="100000" sy="100000" kx="0" ky="0" algn="b" rotWithShape="0" blurRad="25400" dist="23998" dir="2700000">
                      <a:srgbClr val="000000">
                        <a:alpha val="31034"/>
                      </a:srgbClr>
                    </a:outerShdw>
                  </a:effectLst>
                </a:defRPr>
              </a:lvl1pPr>
            </a:lstStyle>
            <a:p>
              <a:pPr/>
              <a:r>
                <a:t>E(A’) &lt; E(A)</a:t>
              </a:r>
            </a:p>
          </p:txBody>
        </p:sp>
        <p:sp>
          <p:nvSpPr>
            <p:cNvPr id="201" name="A"/>
            <p:cNvSpPr txBox="1"/>
            <p:nvPr/>
          </p:nvSpPr>
          <p:spPr>
            <a:xfrm>
              <a:off x="1280850" y="0"/>
              <a:ext cx="436195"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a:t>
              </a:r>
            </a:p>
          </p:txBody>
        </p:sp>
        <p:sp>
          <p:nvSpPr>
            <p:cNvPr id="202" name="A’"/>
            <p:cNvSpPr txBox="1"/>
            <p:nvPr/>
          </p:nvSpPr>
          <p:spPr>
            <a:xfrm>
              <a:off x="3626507" y="0"/>
              <a:ext cx="507620"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a:t>
              </a:r>
            </a:p>
          </p:txBody>
        </p:sp>
        <p:sp>
          <p:nvSpPr>
            <p:cNvPr id="203" name="Línia"/>
            <p:cNvSpPr/>
            <p:nvPr/>
          </p:nvSpPr>
          <p:spPr>
            <a:xfrm>
              <a:off x="5506242" y="1653927"/>
              <a:ext cx="1" cy="1422155"/>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04" name="Línia"/>
            <p:cNvSpPr/>
            <p:nvPr/>
          </p:nvSpPr>
          <p:spPr>
            <a:xfrm>
              <a:off x="4711350" y="1648867"/>
              <a:ext cx="804112"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05" name="Línia"/>
            <p:cNvSpPr/>
            <p:nvPr/>
          </p:nvSpPr>
          <p:spPr>
            <a:xfrm>
              <a:off x="291914" y="3717966"/>
              <a:ext cx="3794392"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06" name="Línia"/>
            <p:cNvSpPr/>
            <p:nvPr/>
          </p:nvSpPr>
          <p:spPr>
            <a:xfrm flipH="1">
              <a:off x="296454" y="1662173"/>
              <a:ext cx="1" cy="205698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07" name="Línia"/>
            <p:cNvSpPr/>
            <p:nvPr/>
          </p:nvSpPr>
          <p:spPr>
            <a:xfrm>
              <a:off x="286052" y="1648867"/>
              <a:ext cx="436195" cy="1"/>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08" name="Línia"/>
            <p:cNvSpPr/>
            <p:nvPr/>
          </p:nvSpPr>
          <p:spPr>
            <a:xfrm>
              <a:off x="2436" y="4746099"/>
              <a:ext cx="1859156"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09" name="Línia"/>
            <p:cNvSpPr/>
            <p:nvPr/>
          </p:nvSpPr>
          <p:spPr>
            <a:xfrm flipH="1">
              <a:off x="10401" y="1460755"/>
              <a:ext cx="1" cy="3293022"/>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10" name="Línia"/>
            <p:cNvSpPr/>
            <p:nvPr/>
          </p:nvSpPr>
          <p:spPr>
            <a:xfrm>
              <a:off x="0" y="1447448"/>
              <a:ext cx="719304" cy="1"/>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11" name="A = A’"/>
            <p:cNvSpPr/>
            <p:nvPr/>
          </p:nvSpPr>
          <p:spPr>
            <a:xfrm>
              <a:off x="1860355" y="4369247"/>
              <a:ext cx="1226249" cy="753706"/>
            </a:xfrm>
            <a:prstGeom prst="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effectLst>
                    <a:outerShdw sx="100000" sy="100000" kx="0" ky="0" algn="b" rotWithShape="0" blurRad="25400" dist="23998" dir="2700000">
                      <a:srgbClr val="000000">
                        <a:alpha val="31034"/>
                      </a:srgbClr>
                    </a:outerShdw>
                  </a:effectLst>
                </a:defRPr>
              </a:lvl1pPr>
            </a:lstStyle>
            <a:p>
              <a:pPr/>
              <a:r>
                <a:t>A = A’</a:t>
              </a:r>
            </a:p>
          </p:txBody>
        </p:sp>
        <p:sp>
          <p:nvSpPr>
            <p:cNvPr id="212" name="Línia"/>
            <p:cNvSpPr/>
            <p:nvPr/>
          </p:nvSpPr>
          <p:spPr>
            <a:xfrm>
              <a:off x="5490403" y="4348497"/>
              <a:ext cx="1" cy="410303"/>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213" name="Yes"/>
            <p:cNvSpPr txBox="1"/>
            <p:nvPr/>
          </p:nvSpPr>
          <p:spPr>
            <a:xfrm>
              <a:off x="3232450" y="4072999"/>
              <a:ext cx="874396"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Yes</a:t>
              </a:r>
            </a:p>
          </p:txBody>
        </p:sp>
        <p:sp>
          <p:nvSpPr>
            <p:cNvPr id="214" name="No"/>
            <p:cNvSpPr txBox="1"/>
            <p:nvPr/>
          </p:nvSpPr>
          <p:spPr>
            <a:xfrm>
              <a:off x="3110685" y="3044866"/>
              <a:ext cx="731064"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No</a:t>
              </a:r>
            </a:p>
          </p:txBody>
        </p:sp>
        <p:sp>
          <p:nvSpPr>
            <p:cNvPr id="215" name="Línia"/>
            <p:cNvSpPr/>
            <p:nvPr/>
          </p:nvSpPr>
          <p:spPr>
            <a:xfrm flipH="1">
              <a:off x="3086467" y="4746099"/>
              <a:ext cx="2400715" cy="1"/>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sp>
        <p:nvSpPr>
          <p:cNvPr id="217" name="Local Network Optimization"/>
          <p:cNvSpPr txBox="1"/>
          <p:nvPr/>
        </p:nvSpPr>
        <p:spPr>
          <a:xfrm>
            <a:off x="2735411" y="571698"/>
            <a:ext cx="753397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latin typeface="Helvetica"/>
                <a:ea typeface="Helvetica"/>
                <a:cs typeface="Helvetica"/>
                <a:sym typeface="Helvetica"/>
              </a:defRPr>
            </a:pPr>
            <a:r>
              <a:t>Local </a:t>
            </a:r>
            <a:r>
              <a:rPr>
                <a:solidFill>
                  <a:srgbClr val="FF2700"/>
                </a:solidFill>
              </a:rPr>
              <a:t>Network </a:t>
            </a:r>
            <a:r>
              <a:t>Optimization</a:t>
            </a:r>
          </a:p>
        </p:txBody>
      </p:sp>
      <p:sp>
        <p:nvSpPr>
          <p:cNvPr id="218" name="Ferrer i Cancho and Solé (2001) Optimisation in Complex Networks"/>
          <p:cNvSpPr txBox="1"/>
          <p:nvPr/>
        </p:nvSpPr>
        <p:spPr>
          <a:xfrm>
            <a:off x="2442651" y="8735664"/>
            <a:ext cx="10016999"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Ferrer i Cancho and Solé (2001) Optimisation in Complex Networks</a:t>
            </a:r>
          </a:p>
        </p:txBody>
      </p:sp>
      <p:pic>
        <p:nvPicPr>
          <p:cNvPr id="219" name="Imatge" descr="Imatge"/>
          <p:cNvPicPr>
            <a:picLocks noChangeAspect="1"/>
          </p:cNvPicPr>
          <p:nvPr/>
        </p:nvPicPr>
        <p:blipFill>
          <a:blip r:embed="rId3">
            <a:extLst/>
          </a:blip>
          <a:stretch>
            <a:fillRect/>
          </a:stretch>
        </p:blipFill>
        <p:spPr>
          <a:xfrm>
            <a:off x="3693296" y="1716471"/>
            <a:ext cx="5618208" cy="63602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3" name="lambda_0.99.m4v" descr="lambda_0.99.m4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829097"/>
            <a:ext cx="13004801" cy="8915663"/>
          </a:xfrm>
          <a:prstGeom prst="rect">
            <a:avLst/>
          </a:prstGeom>
          <a:ln w="12700">
            <a:miter lim="400000"/>
          </a:ln>
        </p:spPr>
      </p:pic>
      <p:pic>
        <p:nvPicPr>
          <p:cNvPr id="224" name="Imatge" descr="Imatge"/>
          <p:cNvPicPr>
            <a:picLocks noChangeAspect="1"/>
          </p:cNvPicPr>
          <p:nvPr/>
        </p:nvPicPr>
        <p:blipFill>
          <a:blip r:embed="rId5">
            <a:extLst/>
          </a:blip>
          <a:stretch>
            <a:fillRect/>
          </a:stretch>
        </p:blipFill>
        <p:spPr>
          <a:xfrm>
            <a:off x="5515609" y="274204"/>
            <a:ext cx="1973581" cy="48006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198833"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223"/>
                </p:tgtEl>
              </p:cMediaNode>
            </p:video>
          </p:childTnLst>
        </p:cTn>
      </p:par>
    </p:tnLst>
  </p:timing>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